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notesSlides/notesSlide3.xml" ContentType="application/vnd.openxmlformats-officedocument.presentationml.notesSlide+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notesSlides/notesSlide5.xml" ContentType="application/vnd.openxmlformats-officedocument.presentationml.notesSlide+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256" r:id="rId2"/>
    <p:sldId id="258" r:id="rId3"/>
    <p:sldId id="276" r:id="rId4"/>
    <p:sldId id="259" r:id="rId5"/>
    <p:sldId id="277" r:id="rId6"/>
    <p:sldId id="279" r:id="rId7"/>
    <p:sldId id="275"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94660"/>
  </p:normalViewPr>
  <p:slideViewPr>
    <p:cSldViewPr snapToGrid="0">
      <p:cViewPr>
        <p:scale>
          <a:sx n="66" d="100"/>
          <a:sy n="66" d="100"/>
        </p:scale>
        <p:origin x="2382" y="1266"/>
      </p:cViewPr>
      <p:guideLst>
        <p:guide orient="horz" pos="2120"/>
        <p:guide pos="383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2021/5/11</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2021/5/11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extLst>
      <p:ext uri="{BB962C8B-B14F-4D97-AF65-F5344CB8AC3E}">
        <p14:creationId xmlns:p14="http://schemas.microsoft.com/office/powerpoint/2010/main" val="216437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extLst>
      <p:ext uri="{BB962C8B-B14F-4D97-AF65-F5344CB8AC3E}">
        <p14:creationId xmlns:p14="http://schemas.microsoft.com/office/powerpoint/2010/main" val="3156217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extLst>
      <p:ext uri="{BB962C8B-B14F-4D97-AF65-F5344CB8AC3E}">
        <p14:creationId xmlns:p14="http://schemas.microsoft.com/office/powerpoint/2010/main" val="356710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2021/5/11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2021/5/11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2021/5/11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2021/5/11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2021/5/11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2021/5/11</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C:\Users\Administrator\Desktop\未标题-1.jpg未标题-1"/>
          <p:cNvPicPr>
            <a:picLocks noChangeAspect="1"/>
          </p:cNvPicPr>
          <p:nvPr userDrawn="1"/>
        </p:nvPicPr>
        <p:blipFill>
          <a:blip r:embed="rId19"/>
          <a:srcRect t="170" b="170"/>
          <a:stretch>
            <a:fillRect/>
          </a:stretch>
        </p:blipFill>
        <p:spPr>
          <a:xfrm>
            <a:off x="-43815" y="-3810"/>
            <a:ext cx="12275185" cy="6883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6.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8.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2D76154-A2E9-5942-A3F1-778E8592BBA7}"/>
              </a:ext>
            </a:extLst>
          </p:cNvPr>
          <p:cNvPicPr>
            <a:picLocks noChangeAspect="1"/>
          </p:cNvPicPr>
          <p:nvPr/>
        </p:nvPicPr>
        <p:blipFill>
          <a:blip r:embed="rId4"/>
          <a:stretch>
            <a:fillRect/>
          </a:stretch>
        </p:blipFill>
        <p:spPr>
          <a:xfrm>
            <a:off x="0" y="1"/>
            <a:ext cx="12192000" cy="6858000"/>
          </a:xfrm>
          <a:prstGeom prst="rect">
            <a:avLst/>
          </a:prstGeom>
        </p:spPr>
      </p:pic>
      <p:sp>
        <p:nvSpPr>
          <p:cNvPr id="12" name="矩形 11"/>
          <p:cNvSpPr/>
          <p:nvPr/>
        </p:nvSpPr>
        <p:spPr>
          <a:xfrm>
            <a:off x="5338939" y="2438701"/>
            <a:ext cx="5895489" cy="523220"/>
          </a:xfrm>
          <a:prstGeom prst="rect">
            <a:avLst/>
          </a:prstGeom>
        </p:spPr>
        <p:txBody>
          <a:bodyPr wrap="square">
            <a:spAutoFit/>
          </a:bodyPr>
          <a:lstStyle/>
          <a:p>
            <a:pPr algn="r"/>
            <a:r>
              <a:rPr lang="zh-CN" altLang="en-US" sz="2800" dirty="0">
                <a:solidFill>
                  <a:schemeClr val="bg1"/>
                </a:solidFill>
                <a:latin typeface="微软雅黑" panose="020B0503020204020204" pitchFamily="34" charset="-122"/>
                <a:ea typeface="微软雅黑" panose="020B0503020204020204" pitchFamily="34" charset="-122"/>
              </a:rPr>
              <a:t>建筑施工现场扬尘控制技术与应用</a:t>
            </a:r>
          </a:p>
        </p:txBody>
      </p:sp>
      <p:sp>
        <p:nvSpPr>
          <p:cNvPr id="8" name="文本占位符 3">
            <a:extLst>
              <a:ext uri="{FF2B5EF4-FFF2-40B4-BE49-F238E27FC236}">
                <a16:creationId xmlns:a16="http://schemas.microsoft.com/office/drawing/2014/main" id="{D6AAD36B-A35A-5E4D-859C-997FB445AA6B}"/>
              </a:ext>
            </a:extLst>
          </p:cNvPr>
          <p:cNvSpPr txBox="1">
            <a:spLocks/>
          </p:cNvSpPr>
          <p:nvPr/>
        </p:nvSpPr>
        <p:spPr>
          <a:xfrm>
            <a:off x="6329530" y="3594545"/>
            <a:ext cx="2242208" cy="40011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solidFill>
              </a:rPr>
              <a:t>主讲人：</a:t>
            </a:r>
            <a:endParaRPr lang="af-ZA" altLang="zh-CN" sz="2000" dirty="0">
              <a:solidFill>
                <a:schemeClr val="bg1"/>
              </a:solidFill>
            </a:endParaRP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9756" y="0"/>
            <a:ext cx="5724939" cy="6858000"/>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4AD153CF-66B9-324A-8F86-57EA0C24039B}"/>
              </a:ext>
            </a:extLst>
          </p:cNvPr>
          <p:cNvGrpSpPr/>
          <p:nvPr/>
        </p:nvGrpSpPr>
        <p:grpSpPr>
          <a:xfrm>
            <a:off x="1148146" y="2442149"/>
            <a:ext cx="2970911" cy="514092"/>
            <a:chOff x="5401703" y="794360"/>
            <a:chExt cx="2970911" cy="514092"/>
          </a:xfrm>
        </p:grpSpPr>
        <p:sp>
          <p:nvSpPr>
            <p:cNvPr id="10" name="文本框 9">
              <a:extLst>
                <a:ext uri="{FF2B5EF4-FFF2-40B4-BE49-F238E27FC236}">
                  <a16:creationId xmlns:a16="http://schemas.microsoft.com/office/drawing/2014/main" id="{810113C5-BED4-904E-BCA6-5E11B113EB11}"/>
                </a:ext>
              </a:extLst>
            </p:cNvPr>
            <p:cNvSpPr txBox="1"/>
            <p:nvPr/>
          </p:nvSpPr>
          <p:spPr>
            <a:xfrm>
              <a:off x="6341289" y="794360"/>
              <a:ext cx="2031325" cy="466666"/>
            </a:xfrm>
            <a:prstGeom prst="rect">
              <a:avLst/>
            </a:prstGeom>
            <a:noFill/>
          </p:spPr>
          <p:txBody>
            <a:bodyPr wrap="none" rtlCol="0">
              <a:spAutoFit/>
            </a:bodyPr>
            <a:lstStyle>
              <a:defPPr>
                <a:defRPr lang="zh-CN"/>
              </a:defPPr>
              <a:lvl1pPr algn="ctr">
                <a:lnSpc>
                  <a:spcPct val="150000"/>
                </a:lnSpc>
                <a:defRPr sz="2400">
                  <a:solidFill>
                    <a:schemeClr val="bg1"/>
                  </a:solidFill>
                  <a:latin typeface="微软雅黑" panose="020B0503020204020204" charset="-122"/>
                  <a:ea typeface="微软雅黑" panose="020B0503020204020204" charset="-122"/>
                </a:defRPr>
              </a:lvl1pPr>
            </a:lstStyle>
            <a:p>
              <a:r>
                <a:rPr lang="zh-CN" altLang="en-US" sz="1800" b="1" dirty="0">
                  <a:latin typeface="+mn-ea"/>
                  <a:sym typeface="+mn-ea"/>
                </a:rPr>
                <a:t>扬尘控制技术概述</a:t>
              </a:r>
              <a:endParaRPr lang="zh-CN" altLang="en-US" sz="1800" dirty="0">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sp>
          <p:nvSpPr>
            <p:cNvPr id="11" name="矩形: 圆角 1">
              <a:extLst>
                <a:ext uri="{FF2B5EF4-FFF2-40B4-BE49-F238E27FC236}">
                  <a16:creationId xmlns:a16="http://schemas.microsoft.com/office/drawing/2014/main" id="{71C84CB1-C468-2441-9DA1-EEE6725FBBA6}"/>
                </a:ext>
              </a:extLst>
            </p:cNvPr>
            <p:cNvSpPr/>
            <p:nvPr/>
          </p:nvSpPr>
          <p:spPr>
            <a:xfrm>
              <a:off x="5401703" y="814966"/>
              <a:ext cx="870857" cy="493486"/>
            </a:xfrm>
            <a:prstGeom prst="roundRect">
              <a:avLst/>
            </a:prstGeom>
            <a:solidFill>
              <a:schemeClr val="bg1"/>
            </a:solidFill>
            <a:ln w="19050">
              <a:no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sp>
          <p:nvSpPr>
            <p:cNvPr id="13" name="文本框 12">
              <a:extLst>
                <a:ext uri="{FF2B5EF4-FFF2-40B4-BE49-F238E27FC236}">
                  <a16:creationId xmlns:a16="http://schemas.microsoft.com/office/drawing/2014/main" id="{D8642623-42F0-C349-B9CF-5D7C402AB158}"/>
                </a:ext>
              </a:extLst>
            </p:cNvPr>
            <p:cNvSpPr txBox="1"/>
            <p:nvPr/>
          </p:nvSpPr>
          <p:spPr>
            <a:xfrm>
              <a:off x="5578029" y="846787"/>
              <a:ext cx="503664" cy="461665"/>
            </a:xfrm>
            <a:prstGeom prst="rect">
              <a:avLst/>
            </a:prstGeom>
            <a:noFill/>
          </p:spPr>
          <p:txBody>
            <a:bodyPr wrap="none" rtlCol="0">
              <a:spAutoFit/>
            </a:bodyPr>
            <a:lstStyle/>
            <a:p>
              <a:r>
                <a:rPr lang="en-US" altLang="zh-CN" sz="2400" dirty="0">
                  <a:solidFill>
                    <a:schemeClr val="tx1"/>
                  </a:solidFill>
                  <a:latin typeface="iekie-Weilaiti" panose="02010601030101010101" pitchFamily="2" charset="-128"/>
                  <a:ea typeface="iekie-Weilaiti" panose="02010601030101010101" pitchFamily="2" charset="-128"/>
                  <a:cs typeface="+mn-ea"/>
                  <a:sym typeface="iekie-Weilaiti" panose="02010601030101010101" pitchFamily="2" charset="-128"/>
                </a:rPr>
                <a:t>01</a:t>
              </a:r>
            </a:p>
          </p:txBody>
        </p:sp>
      </p:grpSp>
      <p:grpSp>
        <p:nvGrpSpPr>
          <p:cNvPr id="14" name="组合 13">
            <a:extLst>
              <a:ext uri="{FF2B5EF4-FFF2-40B4-BE49-F238E27FC236}">
                <a16:creationId xmlns:a16="http://schemas.microsoft.com/office/drawing/2014/main" id="{BBB67F47-505A-4F42-AF0A-1B15CDBC9E09}"/>
              </a:ext>
            </a:extLst>
          </p:cNvPr>
          <p:cNvGrpSpPr/>
          <p:nvPr/>
        </p:nvGrpSpPr>
        <p:grpSpPr>
          <a:xfrm>
            <a:off x="1150982" y="3652879"/>
            <a:ext cx="2047582" cy="509397"/>
            <a:chOff x="5401703" y="1761228"/>
            <a:chExt cx="2047582" cy="509397"/>
          </a:xfrm>
        </p:grpSpPr>
        <p:sp>
          <p:nvSpPr>
            <p:cNvPr id="15" name="文本框 14">
              <a:extLst>
                <a:ext uri="{FF2B5EF4-FFF2-40B4-BE49-F238E27FC236}">
                  <a16:creationId xmlns:a16="http://schemas.microsoft.com/office/drawing/2014/main" id="{818DAA55-532D-B140-892A-576727573E3C}"/>
                </a:ext>
              </a:extLst>
            </p:cNvPr>
            <p:cNvSpPr txBox="1"/>
            <p:nvPr/>
          </p:nvSpPr>
          <p:spPr>
            <a:xfrm>
              <a:off x="6341289" y="1761228"/>
              <a:ext cx="1107996" cy="466666"/>
            </a:xfrm>
            <a:prstGeom prst="rect">
              <a:avLst/>
            </a:prstGeom>
            <a:noFill/>
          </p:spPr>
          <p:txBody>
            <a:bodyPr wrap="none" rtlCol="0">
              <a:spAutoFit/>
            </a:bodyPr>
            <a:lstStyle>
              <a:defPPr>
                <a:defRPr lang="zh-CN"/>
              </a:defPPr>
              <a:lvl1pPr algn="ctr">
                <a:lnSpc>
                  <a:spcPct val="150000"/>
                </a:lnSpc>
                <a:defRPr sz="2400">
                  <a:solidFill>
                    <a:schemeClr val="bg1"/>
                  </a:solidFill>
                  <a:latin typeface="微软雅黑" panose="020B0503020204020204" charset="-122"/>
                  <a:ea typeface="微软雅黑" panose="020B0503020204020204" charset="-122"/>
                </a:defRPr>
              </a:lvl1pPr>
            </a:lstStyle>
            <a:p>
              <a:r>
                <a:rPr lang="zh-CN" altLang="en-US" sz="1800" b="1" dirty="0">
                  <a:latin typeface="+mn-ea"/>
                  <a:sym typeface="+mn-ea"/>
                </a:rPr>
                <a:t>工程概况</a:t>
              </a:r>
              <a:endParaRPr lang="zh-CN" altLang="en-US" sz="1800" dirty="0">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sp>
          <p:nvSpPr>
            <p:cNvPr id="16" name="矩形: 圆角 34">
              <a:extLst>
                <a:ext uri="{FF2B5EF4-FFF2-40B4-BE49-F238E27FC236}">
                  <a16:creationId xmlns:a16="http://schemas.microsoft.com/office/drawing/2014/main" id="{27970C66-19C7-E243-A303-302B0A0A54BC}"/>
                </a:ext>
              </a:extLst>
            </p:cNvPr>
            <p:cNvSpPr/>
            <p:nvPr/>
          </p:nvSpPr>
          <p:spPr>
            <a:xfrm>
              <a:off x="5401703" y="1777139"/>
              <a:ext cx="870857" cy="493486"/>
            </a:xfrm>
            <a:prstGeom prst="roundRect">
              <a:avLst/>
            </a:prstGeom>
            <a:solidFill>
              <a:schemeClr val="bg1"/>
            </a:solidFill>
            <a:ln w="19050">
              <a:no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sp>
          <p:nvSpPr>
            <p:cNvPr id="17" name="文本框 16">
              <a:extLst>
                <a:ext uri="{FF2B5EF4-FFF2-40B4-BE49-F238E27FC236}">
                  <a16:creationId xmlns:a16="http://schemas.microsoft.com/office/drawing/2014/main" id="{1EE61B86-0927-5449-A909-3FF60B492B78}"/>
                </a:ext>
              </a:extLst>
            </p:cNvPr>
            <p:cNvSpPr txBox="1"/>
            <p:nvPr/>
          </p:nvSpPr>
          <p:spPr>
            <a:xfrm>
              <a:off x="5578029" y="1793049"/>
              <a:ext cx="518091" cy="461665"/>
            </a:xfrm>
            <a:prstGeom prst="rect">
              <a:avLst/>
            </a:prstGeom>
            <a:noFill/>
          </p:spPr>
          <p:txBody>
            <a:bodyPr wrap="none" rtlCol="0">
              <a:spAutoFit/>
            </a:bodyPr>
            <a:lstStyle/>
            <a:p>
              <a:r>
                <a:rPr lang="en-US" altLang="zh-CN" sz="2400" dirty="0">
                  <a:solidFill>
                    <a:schemeClr val="tx1"/>
                  </a:solidFill>
                  <a:latin typeface="iekie-Weilaiti" panose="02010601030101010101" pitchFamily="2" charset="-128"/>
                  <a:ea typeface="iekie-Weilaiti" panose="02010601030101010101" pitchFamily="2" charset="-128"/>
                  <a:cs typeface="+mn-ea"/>
                  <a:sym typeface="iekie-Weilaiti" panose="02010601030101010101" pitchFamily="2" charset="-128"/>
                </a:rPr>
                <a:t>02</a:t>
              </a:r>
            </a:p>
          </p:txBody>
        </p:sp>
      </p:grpSp>
      <p:grpSp>
        <p:nvGrpSpPr>
          <p:cNvPr id="18" name="组合 17">
            <a:extLst>
              <a:ext uri="{FF2B5EF4-FFF2-40B4-BE49-F238E27FC236}">
                <a16:creationId xmlns:a16="http://schemas.microsoft.com/office/drawing/2014/main" id="{578BA49F-B1ED-AF48-AD2E-B1B6EAE64214}"/>
              </a:ext>
            </a:extLst>
          </p:cNvPr>
          <p:cNvGrpSpPr/>
          <p:nvPr/>
        </p:nvGrpSpPr>
        <p:grpSpPr>
          <a:xfrm>
            <a:off x="1148146" y="4843098"/>
            <a:ext cx="2467813" cy="493486"/>
            <a:chOff x="5401703" y="3390703"/>
            <a:chExt cx="2467813" cy="493486"/>
          </a:xfrm>
        </p:grpSpPr>
        <p:sp>
          <p:nvSpPr>
            <p:cNvPr id="19" name="文本框 18">
              <a:extLst>
                <a:ext uri="{FF2B5EF4-FFF2-40B4-BE49-F238E27FC236}">
                  <a16:creationId xmlns:a16="http://schemas.microsoft.com/office/drawing/2014/main" id="{AF6CBF2C-78F8-3D42-B729-23642293FBA8}"/>
                </a:ext>
              </a:extLst>
            </p:cNvPr>
            <p:cNvSpPr txBox="1"/>
            <p:nvPr/>
          </p:nvSpPr>
          <p:spPr>
            <a:xfrm>
              <a:off x="6299856" y="3390703"/>
              <a:ext cx="1569660" cy="466666"/>
            </a:xfrm>
            <a:prstGeom prst="rect">
              <a:avLst/>
            </a:prstGeom>
            <a:noFill/>
          </p:spPr>
          <p:txBody>
            <a:bodyPr wrap="none" rtlCol="0">
              <a:spAutoFit/>
            </a:bodyPr>
            <a:lstStyle>
              <a:defPPr>
                <a:defRPr lang="zh-CN"/>
              </a:defPPr>
              <a:lvl1pPr algn="ctr">
                <a:lnSpc>
                  <a:spcPct val="150000"/>
                </a:lnSpc>
                <a:defRPr sz="2400">
                  <a:solidFill>
                    <a:schemeClr val="bg1"/>
                  </a:solidFill>
                  <a:latin typeface="微软雅黑" panose="020B0503020204020204" charset="-122"/>
                  <a:ea typeface="微软雅黑" panose="020B0503020204020204" charset="-122"/>
                </a:defRPr>
              </a:lvl1pPr>
            </a:lstStyle>
            <a:p>
              <a:r>
                <a:rPr lang="zh-CN" altLang="en-US" sz="1800" b="1" dirty="0">
                  <a:latin typeface="+mn-ea"/>
                  <a:sym typeface="+mn-ea"/>
                </a:rPr>
                <a:t>工程重点难点</a:t>
              </a:r>
              <a:endParaRPr lang="zh-CN" altLang="en-US" sz="1800" dirty="0">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sp>
          <p:nvSpPr>
            <p:cNvPr id="20" name="矩形: 圆角 39">
              <a:extLst>
                <a:ext uri="{FF2B5EF4-FFF2-40B4-BE49-F238E27FC236}">
                  <a16:creationId xmlns:a16="http://schemas.microsoft.com/office/drawing/2014/main" id="{25172F1E-84AE-AC42-A168-A48CA47677A4}"/>
                </a:ext>
              </a:extLst>
            </p:cNvPr>
            <p:cNvSpPr/>
            <p:nvPr/>
          </p:nvSpPr>
          <p:spPr>
            <a:xfrm>
              <a:off x="5401703" y="3390703"/>
              <a:ext cx="870857" cy="493486"/>
            </a:xfrm>
            <a:prstGeom prst="roundRect">
              <a:avLst/>
            </a:prstGeom>
            <a:solidFill>
              <a:schemeClr val="bg1"/>
            </a:solidFill>
            <a:ln w="19050">
              <a:no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sp>
          <p:nvSpPr>
            <p:cNvPr id="21" name="文本框 20">
              <a:extLst>
                <a:ext uri="{FF2B5EF4-FFF2-40B4-BE49-F238E27FC236}">
                  <a16:creationId xmlns:a16="http://schemas.microsoft.com/office/drawing/2014/main" id="{4B1B9299-1168-3642-BA0F-C14509431578}"/>
                </a:ext>
              </a:extLst>
            </p:cNvPr>
            <p:cNvSpPr txBox="1"/>
            <p:nvPr/>
          </p:nvSpPr>
          <p:spPr>
            <a:xfrm>
              <a:off x="5578029" y="3406613"/>
              <a:ext cx="530915" cy="461665"/>
            </a:xfrm>
            <a:prstGeom prst="rect">
              <a:avLst/>
            </a:prstGeom>
            <a:noFill/>
          </p:spPr>
          <p:txBody>
            <a:bodyPr wrap="none" rtlCol="0">
              <a:spAutoFit/>
            </a:bodyPr>
            <a:lstStyle/>
            <a:p>
              <a:r>
                <a:rPr lang="en-US" altLang="zh-CN" sz="2400" dirty="0">
                  <a:solidFill>
                    <a:schemeClr val="tx1"/>
                  </a:solidFill>
                  <a:latin typeface="iekie-Weilaiti" panose="02010601030101010101" pitchFamily="2" charset="-128"/>
                  <a:ea typeface="iekie-Weilaiti" panose="02010601030101010101" pitchFamily="2" charset="-128"/>
                  <a:cs typeface="+mn-ea"/>
                  <a:sym typeface="iekie-Weilaiti" panose="02010601030101010101" pitchFamily="2" charset="-128"/>
                </a:rPr>
                <a:t>03</a:t>
              </a:r>
            </a:p>
          </p:txBody>
        </p:sp>
      </p:grpSp>
      <p:grpSp>
        <p:nvGrpSpPr>
          <p:cNvPr id="22" name="组合 21">
            <a:extLst>
              <a:ext uri="{FF2B5EF4-FFF2-40B4-BE49-F238E27FC236}">
                <a16:creationId xmlns:a16="http://schemas.microsoft.com/office/drawing/2014/main" id="{A6C655FC-ED63-624B-9495-8A75C2682DFC}"/>
              </a:ext>
            </a:extLst>
          </p:cNvPr>
          <p:cNvGrpSpPr/>
          <p:nvPr/>
        </p:nvGrpSpPr>
        <p:grpSpPr>
          <a:xfrm>
            <a:off x="6829369" y="2450867"/>
            <a:ext cx="2100054" cy="515702"/>
            <a:chOff x="5401703" y="4542672"/>
            <a:chExt cx="2100054" cy="515702"/>
          </a:xfrm>
        </p:grpSpPr>
        <p:sp>
          <p:nvSpPr>
            <p:cNvPr id="23" name="文本框 22">
              <a:extLst>
                <a:ext uri="{FF2B5EF4-FFF2-40B4-BE49-F238E27FC236}">
                  <a16:creationId xmlns:a16="http://schemas.microsoft.com/office/drawing/2014/main" id="{D53EDFCA-C99B-E143-87D9-0D44337B4DF7}"/>
                </a:ext>
              </a:extLst>
            </p:cNvPr>
            <p:cNvSpPr txBox="1"/>
            <p:nvPr/>
          </p:nvSpPr>
          <p:spPr>
            <a:xfrm>
              <a:off x="6393761" y="4542672"/>
              <a:ext cx="1107996" cy="466666"/>
            </a:xfrm>
            <a:prstGeom prst="rect">
              <a:avLst/>
            </a:prstGeom>
            <a:noFill/>
          </p:spPr>
          <p:txBody>
            <a:bodyPr wrap="none" rtlCol="0">
              <a:spAutoFit/>
            </a:bodyPr>
            <a:lstStyle>
              <a:defPPr>
                <a:defRPr lang="zh-CN"/>
              </a:defPPr>
              <a:lvl1pPr algn="ctr">
                <a:lnSpc>
                  <a:spcPct val="150000"/>
                </a:lnSpc>
                <a:defRPr sz="2400">
                  <a:solidFill>
                    <a:schemeClr val="bg1"/>
                  </a:solidFill>
                  <a:latin typeface="微软雅黑" panose="020B0503020204020204" charset="-122"/>
                  <a:ea typeface="微软雅黑" panose="020B0503020204020204" charset="-122"/>
                </a:defRPr>
              </a:lvl1pPr>
            </a:lstStyle>
            <a:p>
              <a:r>
                <a:rPr lang="zh-CN" altLang="en-US" sz="1800" b="1" dirty="0">
                  <a:latin typeface="+mn-ea"/>
                  <a:sym typeface="+mn-ea"/>
                </a:rPr>
                <a:t>实施要点</a:t>
              </a:r>
              <a:endParaRPr lang="zh-CN" altLang="en-US" sz="1800" dirty="0">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sp>
          <p:nvSpPr>
            <p:cNvPr id="24" name="矩形: 圆角 44">
              <a:extLst>
                <a:ext uri="{FF2B5EF4-FFF2-40B4-BE49-F238E27FC236}">
                  <a16:creationId xmlns:a16="http://schemas.microsoft.com/office/drawing/2014/main" id="{3666321D-7CA8-7245-8AFA-547AEC033819}"/>
                </a:ext>
              </a:extLst>
            </p:cNvPr>
            <p:cNvSpPr/>
            <p:nvPr/>
          </p:nvSpPr>
          <p:spPr>
            <a:xfrm>
              <a:off x="5401703" y="4564888"/>
              <a:ext cx="870857" cy="493486"/>
            </a:xfrm>
            <a:prstGeom prst="roundRect">
              <a:avLst/>
            </a:prstGeom>
            <a:solidFill>
              <a:schemeClr val="bg1"/>
            </a:solidFill>
            <a:ln w="19050">
              <a:no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sp>
          <p:nvSpPr>
            <p:cNvPr id="25" name="文本框 24">
              <a:extLst>
                <a:ext uri="{FF2B5EF4-FFF2-40B4-BE49-F238E27FC236}">
                  <a16:creationId xmlns:a16="http://schemas.microsoft.com/office/drawing/2014/main" id="{1942F217-5BC5-994A-AA46-D0AFCE6AA901}"/>
                </a:ext>
              </a:extLst>
            </p:cNvPr>
            <p:cNvSpPr txBox="1"/>
            <p:nvPr/>
          </p:nvSpPr>
          <p:spPr>
            <a:xfrm>
              <a:off x="5578029" y="4580798"/>
              <a:ext cx="540533" cy="461665"/>
            </a:xfrm>
            <a:prstGeom prst="rect">
              <a:avLst/>
            </a:prstGeom>
            <a:noFill/>
          </p:spPr>
          <p:txBody>
            <a:bodyPr wrap="none" rtlCol="0">
              <a:spAutoFit/>
            </a:bodyPr>
            <a:lstStyle/>
            <a:p>
              <a:r>
                <a:rPr lang="en-US" altLang="zh-CN" sz="2400" dirty="0">
                  <a:solidFill>
                    <a:schemeClr val="tx1"/>
                  </a:solidFill>
                  <a:latin typeface="iekie-Weilaiti" panose="02010601030101010101" pitchFamily="2" charset="-128"/>
                  <a:ea typeface="iekie-Weilaiti" panose="02010601030101010101" pitchFamily="2" charset="-128"/>
                  <a:cs typeface="+mn-ea"/>
                  <a:sym typeface="iekie-Weilaiti" panose="02010601030101010101" pitchFamily="2" charset="-128"/>
                </a:rPr>
                <a:t>04</a:t>
              </a:r>
            </a:p>
          </p:txBody>
        </p:sp>
      </p:grpSp>
      <p:grpSp>
        <p:nvGrpSpPr>
          <p:cNvPr id="26" name="组合 25">
            <a:extLst>
              <a:ext uri="{FF2B5EF4-FFF2-40B4-BE49-F238E27FC236}">
                <a16:creationId xmlns:a16="http://schemas.microsoft.com/office/drawing/2014/main" id="{D4B5A63F-4ABD-CE4F-BAE9-C11BE14F1142}"/>
              </a:ext>
            </a:extLst>
          </p:cNvPr>
          <p:cNvGrpSpPr/>
          <p:nvPr/>
        </p:nvGrpSpPr>
        <p:grpSpPr>
          <a:xfrm>
            <a:off x="5242325" y="788015"/>
            <a:ext cx="1624163" cy="1092073"/>
            <a:chOff x="1299204" y="2413872"/>
            <a:chExt cx="1624163" cy="1092073"/>
          </a:xfrm>
        </p:grpSpPr>
        <p:sp>
          <p:nvSpPr>
            <p:cNvPr id="27" name="文本框 6">
              <a:extLst>
                <a:ext uri="{FF2B5EF4-FFF2-40B4-BE49-F238E27FC236}">
                  <a16:creationId xmlns:a16="http://schemas.microsoft.com/office/drawing/2014/main" id="{233AFC90-1070-0F44-B5D8-A316A2198013}"/>
                </a:ext>
              </a:extLst>
            </p:cNvPr>
            <p:cNvSpPr txBox="1">
              <a:spLocks noChangeArrowheads="1"/>
            </p:cNvSpPr>
            <p:nvPr/>
          </p:nvSpPr>
          <p:spPr bwMode="auto">
            <a:xfrm>
              <a:off x="1299204" y="3105835"/>
              <a:ext cx="1624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en-US" altLang="zh-CN" sz="2000" dirty="0">
                  <a:solidFill>
                    <a:schemeClr val="bg1"/>
                  </a:solidFill>
                  <a:latin typeface="iekie-Weilaiti" panose="02010601030101010101" pitchFamily="2" charset="-128"/>
                  <a:ea typeface="iekie-Weilaiti" panose="02010601030101010101" pitchFamily="2" charset="-128"/>
                  <a:cs typeface="+mn-ea"/>
                  <a:sym typeface="iekie-Weilaiti" panose="02010601030101010101" pitchFamily="2" charset="-128"/>
                </a:rPr>
                <a:t>CONTENTS</a:t>
              </a:r>
            </a:p>
          </p:txBody>
        </p:sp>
        <p:sp>
          <p:nvSpPr>
            <p:cNvPr id="28" name="文本框 6">
              <a:extLst>
                <a:ext uri="{FF2B5EF4-FFF2-40B4-BE49-F238E27FC236}">
                  <a16:creationId xmlns:a16="http://schemas.microsoft.com/office/drawing/2014/main" id="{E383BD22-C03A-FB4D-B134-74E6C10AE27E}"/>
                </a:ext>
              </a:extLst>
            </p:cNvPr>
            <p:cNvSpPr txBox="1">
              <a:spLocks noChangeArrowheads="1"/>
            </p:cNvSpPr>
            <p:nvPr/>
          </p:nvSpPr>
          <p:spPr bwMode="auto">
            <a:xfrm>
              <a:off x="1299204" y="2413872"/>
              <a:ext cx="1133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zh-CN" altLang="en-US" sz="3600" b="1" dirty="0">
                  <a:solidFill>
                    <a:schemeClr val="bg1"/>
                  </a:solidFill>
                  <a:latin typeface="iekie-Weilaiti" panose="02010601030101010101" pitchFamily="2" charset="-128"/>
                  <a:ea typeface="iekie-Weilaiti" panose="02010601030101010101" pitchFamily="2" charset="-128"/>
                  <a:cs typeface="+mn-ea"/>
                  <a:sym typeface="iekie-Weilaiti" panose="02010601030101010101" pitchFamily="2" charset="-128"/>
                </a:rPr>
                <a:t>目录</a:t>
              </a:r>
            </a:p>
          </p:txBody>
        </p:sp>
      </p:grpSp>
      <p:grpSp>
        <p:nvGrpSpPr>
          <p:cNvPr id="29" name="组合 28">
            <a:extLst>
              <a:ext uri="{FF2B5EF4-FFF2-40B4-BE49-F238E27FC236}">
                <a16:creationId xmlns:a16="http://schemas.microsoft.com/office/drawing/2014/main" id="{AE95C416-B3E2-844B-967A-90C8CDE6FAC2}"/>
              </a:ext>
            </a:extLst>
          </p:cNvPr>
          <p:cNvGrpSpPr/>
          <p:nvPr/>
        </p:nvGrpSpPr>
        <p:grpSpPr>
          <a:xfrm>
            <a:off x="6829369" y="3590177"/>
            <a:ext cx="2100054" cy="556188"/>
            <a:chOff x="5401703" y="4549687"/>
            <a:chExt cx="2100054" cy="556188"/>
          </a:xfrm>
        </p:grpSpPr>
        <p:sp>
          <p:nvSpPr>
            <p:cNvPr id="30" name="文本框 29">
              <a:extLst>
                <a:ext uri="{FF2B5EF4-FFF2-40B4-BE49-F238E27FC236}">
                  <a16:creationId xmlns:a16="http://schemas.microsoft.com/office/drawing/2014/main" id="{5A02AABC-5126-2F49-A69C-456285C9216D}"/>
                </a:ext>
              </a:extLst>
            </p:cNvPr>
            <p:cNvSpPr txBox="1"/>
            <p:nvPr/>
          </p:nvSpPr>
          <p:spPr>
            <a:xfrm>
              <a:off x="6393761" y="4549687"/>
              <a:ext cx="1107996" cy="466666"/>
            </a:xfrm>
            <a:prstGeom prst="rect">
              <a:avLst/>
            </a:prstGeom>
            <a:noFill/>
          </p:spPr>
          <p:txBody>
            <a:bodyPr wrap="none" rtlCol="0">
              <a:spAutoFit/>
            </a:bodyPr>
            <a:lstStyle>
              <a:defPPr>
                <a:defRPr lang="zh-CN"/>
              </a:defPPr>
              <a:lvl1pPr algn="ctr">
                <a:lnSpc>
                  <a:spcPct val="150000"/>
                </a:lnSpc>
                <a:defRPr sz="2400">
                  <a:solidFill>
                    <a:schemeClr val="bg1"/>
                  </a:solidFill>
                  <a:latin typeface="微软雅黑" panose="020B0503020204020204" charset="-122"/>
                  <a:ea typeface="微软雅黑" panose="020B0503020204020204" charset="-122"/>
                </a:defRPr>
              </a:lvl1pPr>
            </a:lstStyle>
            <a:p>
              <a:r>
                <a:rPr lang="zh-CN" altLang="en-US" sz="1800" b="1" dirty="0">
                  <a:latin typeface="+mn-ea"/>
                  <a:sym typeface="+mn-ea"/>
                </a:rPr>
                <a:t>实施效果</a:t>
              </a:r>
              <a:endParaRPr lang="zh-CN" altLang="en-US" sz="1800" dirty="0">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sp>
          <p:nvSpPr>
            <p:cNvPr id="31" name="矩形: 圆角 44">
              <a:extLst>
                <a:ext uri="{FF2B5EF4-FFF2-40B4-BE49-F238E27FC236}">
                  <a16:creationId xmlns:a16="http://schemas.microsoft.com/office/drawing/2014/main" id="{7AAF2C7C-58CD-0049-BB91-4771CB1FCEA1}"/>
                </a:ext>
              </a:extLst>
            </p:cNvPr>
            <p:cNvSpPr/>
            <p:nvPr/>
          </p:nvSpPr>
          <p:spPr>
            <a:xfrm>
              <a:off x="5401703" y="4612389"/>
              <a:ext cx="870857" cy="493486"/>
            </a:xfrm>
            <a:prstGeom prst="roundRect">
              <a:avLst/>
            </a:prstGeom>
            <a:solidFill>
              <a:schemeClr val="bg1"/>
            </a:solidFill>
            <a:ln w="19050">
              <a:no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sp>
          <p:nvSpPr>
            <p:cNvPr id="32" name="文本框 31">
              <a:extLst>
                <a:ext uri="{FF2B5EF4-FFF2-40B4-BE49-F238E27FC236}">
                  <a16:creationId xmlns:a16="http://schemas.microsoft.com/office/drawing/2014/main" id="{3F8B0399-D87D-1F43-9CAA-F1D6E846D194}"/>
                </a:ext>
              </a:extLst>
            </p:cNvPr>
            <p:cNvSpPr txBox="1"/>
            <p:nvPr/>
          </p:nvSpPr>
          <p:spPr>
            <a:xfrm>
              <a:off x="5578029" y="4628299"/>
              <a:ext cx="527709" cy="461665"/>
            </a:xfrm>
            <a:prstGeom prst="rect">
              <a:avLst/>
            </a:prstGeom>
            <a:noFill/>
          </p:spPr>
          <p:txBody>
            <a:bodyPr wrap="none" rtlCol="0">
              <a:spAutoFit/>
            </a:bodyPr>
            <a:lstStyle/>
            <a:p>
              <a:r>
                <a:rPr lang="en-US" altLang="zh-CN" sz="2400" dirty="0">
                  <a:solidFill>
                    <a:schemeClr val="tx1"/>
                  </a:solidFill>
                  <a:latin typeface="iekie-Weilaiti" panose="02010601030101010101" pitchFamily="2" charset="-128"/>
                  <a:ea typeface="iekie-Weilaiti" panose="02010601030101010101" pitchFamily="2" charset="-128"/>
                  <a:cs typeface="+mn-ea"/>
                  <a:sym typeface="iekie-Weilaiti" panose="02010601030101010101" pitchFamily="2" charset="-128"/>
                </a:rPr>
                <a:t>0</a:t>
              </a:r>
              <a:r>
                <a:rPr lang="en-US" altLang="zh-Hans" sz="2400" dirty="0">
                  <a:solidFill>
                    <a:schemeClr val="tx1"/>
                  </a:solidFill>
                  <a:latin typeface="iekie-Weilaiti" panose="02010601030101010101" pitchFamily="2" charset="-128"/>
                  <a:ea typeface="iekie-Weilaiti" panose="02010601030101010101" pitchFamily="2" charset="-128"/>
                  <a:cs typeface="+mn-ea"/>
                  <a:sym typeface="iekie-Weilaiti" panose="02010601030101010101" pitchFamily="2" charset="-128"/>
                </a:rPr>
                <a:t>5</a:t>
              </a:r>
              <a:endParaRPr lang="en-US" altLang="zh-CN" sz="2400" dirty="0">
                <a:solidFill>
                  <a:schemeClr val="tx1"/>
                </a:solidFill>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grpSp>
      <p:grpSp>
        <p:nvGrpSpPr>
          <p:cNvPr id="36" name="组合 35">
            <a:extLst>
              <a:ext uri="{FF2B5EF4-FFF2-40B4-BE49-F238E27FC236}">
                <a16:creationId xmlns:a16="http://schemas.microsoft.com/office/drawing/2014/main" id="{CF67CD23-0FFB-2F4A-A59F-39FC705DE053}"/>
              </a:ext>
            </a:extLst>
          </p:cNvPr>
          <p:cNvGrpSpPr/>
          <p:nvPr/>
        </p:nvGrpSpPr>
        <p:grpSpPr>
          <a:xfrm>
            <a:off x="6829369" y="4777550"/>
            <a:ext cx="3025851" cy="532214"/>
            <a:chOff x="5401703" y="4573661"/>
            <a:chExt cx="3025851" cy="532214"/>
          </a:xfrm>
        </p:grpSpPr>
        <p:sp>
          <p:nvSpPr>
            <p:cNvPr id="37" name="文本框 36">
              <a:extLst>
                <a:ext uri="{FF2B5EF4-FFF2-40B4-BE49-F238E27FC236}">
                  <a16:creationId xmlns:a16="http://schemas.microsoft.com/office/drawing/2014/main" id="{6D9D6B4F-26C5-E143-BC2F-4109342A5D28}"/>
                </a:ext>
              </a:extLst>
            </p:cNvPr>
            <p:cNvSpPr txBox="1"/>
            <p:nvPr/>
          </p:nvSpPr>
          <p:spPr>
            <a:xfrm>
              <a:off x="6396229" y="4573661"/>
              <a:ext cx="2031325" cy="466666"/>
            </a:xfrm>
            <a:prstGeom prst="rect">
              <a:avLst/>
            </a:prstGeom>
            <a:noFill/>
          </p:spPr>
          <p:txBody>
            <a:bodyPr wrap="none" rtlCol="0">
              <a:spAutoFit/>
            </a:bodyPr>
            <a:lstStyle>
              <a:defPPr>
                <a:defRPr lang="zh-CN"/>
              </a:defPPr>
              <a:lvl1pPr algn="ctr">
                <a:lnSpc>
                  <a:spcPct val="150000"/>
                </a:lnSpc>
                <a:defRPr sz="2400">
                  <a:solidFill>
                    <a:schemeClr val="bg1"/>
                  </a:solidFill>
                  <a:latin typeface="微软雅黑" panose="020B0503020204020204" charset="-122"/>
                  <a:ea typeface="微软雅黑" panose="020B0503020204020204" charset="-122"/>
                </a:defRPr>
              </a:lvl1pPr>
            </a:lstStyle>
            <a:p>
              <a:r>
                <a:rPr lang="zh-CN" altLang="en-US" sz="1800" b="1" dirty="0">
                  <a:latin typeface="+mn-ea"/>
                  <a:sym typeface="+mn-ea"/>
                </a:rPr>
                <a:t>规范技术标准要求</a:t>
              </a:r>
              <a:endParaRPr lang="zh-CN" altLang="en-US" sz="1800" dirty="0">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sp>
          <p:nvSpPr>
            <p:cNvPr id="38" name="矩形: 圆角 44">
              <a:extLst>
                <a:ext uri="{FF2B5EF4-FFF2-40B4-BE49-F238E27FC236}">
                  <a16:creationId xmlns:a16="http://schemas.microsoft.com/office/drawing/2014/main" id="{B99A2747-1E1B-124C-A468-48849E4CFAD5}"/>
                </a:ext>
              </a:extLst>
            </p:cNvPr>
            <p:cNvSpPr/>
            <p:nvPr/>
          </p:nvSpPr>
          <p:spPr>
            <a:xfrm>
              <a:off x="5401703" y="4612389"/>
              <a:ext cx="870857" cy="493486"/>
            </a:xfrm>
            <a:prstGeom prst="roundRect">
              <a:avLst/>
            </a:prstGeom>
            <a:solidFill>
              <a:schemeClr val="bg1"/>
            </a:solidFill>
            <a:ln w="19050">
              <a:no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sp>
          <p:nvSpPr>
            <p:cNvPr id="39" name="文本框 38">
              <a:extLst>
                <a:ext uri="{FF2B5EF4-FFF2-40B4-BE49-F238E27FC236}">
                  <a16:creationId xmlns:a16="http://schemas.microsoft.com/office/drawing/2014/main" id="{856E9DB6-A2F6-A14B-BBEC-66E40E1DBBDD}"/>
                </a:ext>
              </a:extLst>
            </p:cNvPr>
            <p:cNvSpPr txBox="1"/>
            <p:nvPr/>
          </p:nvSpPr>
          <p:spPr>
            <a:xfrm>
              <a:off x="5578029" y="4628299"/>
              <a:ext cx="527709" cy="461665"/>
            </a:xfrm>
            <a:prstGeom prst="rect">
              <a:avLst/>
            </a:prstGeom>
            <a:noFill/>
          </p:spPr>
          <p:txBody>
            <a:bodyPr wrap="none" rtlCol="0">
              <a:spAutoFit/>
            </a:bodyPr>
            <a:lstStyle/>
            <a:p>
              <a:r>
                <a:rPr lang="en-US" altLang="zh-CN" sz="2400" dirty="0">
                  <a:solidFill>
                    <a:schemeClr val="tx1"/>
                  </a:solidFill>
                  <a:latin typeface="iekie-Weilaiti" panose="02010601030101010101" pitchFamily="2" charset="-128"/>
                  <a:ea typeface="iekie-Weilaiti" panose="02010601030101010101" pitchFamily="2" charset="-128"/>
                  <a:cs typeface="+mn-ea"/>
                  <a:sym typeface="iekie-Weilaiti" panose="02010601030101010101" pitchFamily="2" charset="-128"/>
                </a:rPr>
                <a:t>0</a:t>
              </a:r>
              <a:r>
                <a:rPr lang="en-US" altLang="zh-Hans" sz="2400" dirty="0">
                  <a:solidFill>
                    <a:schemeClr val="tx1"/>
                  </a:solidFill>
                  <a:latin typeface="iekie-Weilaiti" panose="02010601030101010101" pitchFamily="2" charset="-128"/>
                  <a:ea typeface="iekie-Weilaiti" panose="02010601030101010101" pitchFamily="2" charset="-128"/>
                  <a:cs typeface="+mn-ea"/>
                  <a:sym typeface="iekie-Weilaiti" panose="02010601030101010101" pitchFamily="2" charset="-128"/>
                </a:rPr>
                <a:t>6</a:t>
              </a:r>
              <a:endParaRPr lang="en-US" altLang="zh-CN" sz="2400" dirty="0">
                <a:solidFill>
                  <a:schemeClr val="tx1"/>
                </a:solidFill>
                <a:latin typeface="iekie-Weilaiti" panose="02010601030101010101" pitchFamily="2" charset="-128"/>
                <a:ea typeface="iekie-Weilaiti" panose="02010601030101010101" pitchFamily="2" charset="-128"/>
                <a:cs typeface="+mn-ea"/>
                <a:sym typeface="iekie-Weilaiti" panose="02010601030101010101" pitchFamily="2" charset="-128"/>
              </a:endParaRPr>
            </a:p>
          </p:txBody>
        </p:sp>
      </p:gr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78225" y="3190348"/>
            <a:ext cx="5031105" cy="615553"/>
          </a:xfrm>
          <a:prstGeom prst="rect">
            <a:avLst/>
          </a:prstGeom>
        </p:spPr>
        <p:txBody>
          <a:bodyPr wrap="square" lIns="0" tIns="0" rIns="0" bIns="0">
            <a:spAutoFit/>
          </a:bodyPr>
          <a:lstStyle/>
          <a:p>
            <a:pPr marL="0" lvl="1" algn="dist"/>
            <a:r>
              <a:rPr lang="zh-CN" altLang="en-US" sz="4000" dirty="0">
                <a:solidFill>
                  <a:schemeClr val="bg1"/>
                </a:solidFill>
                <a:latin typeface="+mj-ea"/>
                <a:ea typeface="+mj-ea"/>
                <a:cs typeface="+mn-ea"/>
                <a:sym typeface="iekie-Weilaiti" panose="02010601030101010101" pitchFamily="2" charset="-128"/>
              </a:rPr>
              <a:t>扬尘控制技术概述</a:t>
            </a:r>
          </a:p>
        </p:txBody>
      </p:sp>
      <p:sp>
        <p:nvSpPr>
          <p:cNvPr id="35" name="矩形 34"/>
          <p:cNvSpPr/>
          <p:nvPr/>
        </p:nvSpPr>
        <p:spPr>
          <a:xfrm>
            <a:off x="5567363" y="1780540"/>
            <a:ext cx="1052830" cy="923290"/>
          </a:xfrm>
          <a:prstGeom prst="rect">
            <a:avLst/>
          </a:prstGeom>
        </p:spPr>
        <p:txBody>
          <a:bodyPr wrap="square" lIns="0" tIns="0" rIns="0" bIns="0">
            <a:spAutoFit/>
            <a:scene3d>
              <a:camera prst="orthographicFront"/>
              <a:lightRig rig="soft" dir="t">
                <a:rot lat="0" lon="0" rev="15600000"/>
              </a:lightRig>
            </a:scene3d>
            <a:sp3d extrusionH="57150" prstMaterial="softEdge">
              <a:bevelT w="25400" h="38100"/>
            </a:sp3d>
          </a:bodyPr>
          <a:lstStyle/>
          <a:p>
            <a:pPr marL="0" lvl="1"/>
            <a:r>
              <a:rPr lang="en-US" altLang="zh-CN" sz="6000" dirty="0">
                <a:ln/>
                <a:solidFill>
                  <a:schemeClr val="accent4"/>
                </a:solidFill>
                <a:effectLst/>
                <a:latin typeface="iekie-Weilaiti" panose="02010601030101010101" pitchFamily="2" charset="-128"/>
                <a:ea typeface="iekie-Weilaiti" panose="02010601030101010101" pitchFamily="2" charset="-128"/>
                <a:cs typeface="+mn-ea"/>
                <a:sym typeface="iekie-Weilaiti" panose="02010601030101010101" pitchFamily="2" charset="-128"/>
              </a:rPr>
              <a:t>01</a:t>
            </a:r>
          </a:p>
        </p:txBody>
      </p:sp>
    </p:spTree>
    <p:custDataLst>
      <p:tags r:id="rId1"/>
    </p:custDataLst>
    <p:extLst>
      <p:ext uri="{BB962C8B-B14F-4D97-AF65-F5344CB8AC3E}">
        <p14:creationId xmlns:p14="http://schemas.microsoft.com/office/powerpoint/2010/main" val="893063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燕尾形 24">
            <a:extLst>
              <a:ext uri="{FF2B5EF4-FFF2-40B4-BE49-F238E27FC236}">
                <a16:creationId xmlns:a16="http://schemas.microsoft.com/office/drawing/2014/main" id="{D8D69594-6E5E-B542-B444-ED8FCB5AEA8A}"/>
              </a:ext>
            </a:extLst>
          </p:cNvPr>
          <p:cNvSpPr/>
          <p:nvPr/>
        </p:nvSpPr>
        <p:spPr>
          <a:xfrm>
            <a:off x="720055" y="825442"/>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a:extLst>
              <a:ext uri="{FF2B5EF4-FFF2-40B4-BE49-F238E27FC236}">
                <a16:creationId xmlns:a16="http://schemas.microsoft.com/office/drawing/2014/main" id="{7C33F378-6F23-5F4D-8B14-ED90DE700356}"/>
              </a:ext>
            </a:extLst>
          </p:cNvPr>
          <p:cNvSpPr/>
          <p:nvPr/>
        </p:nvSpPr>
        <p:spPr>
          <a:xfrm>
            <a:off x="957253" y="825442"/>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a:extLst>
              <a:ext uri="{FF2B5EF4-FFF2-40B4-BE49-F238E27FC236}">
                <a16:creationId xmlns:a16="http://schemas.microsoft.com/office/drawing/2014/main" id="{D5A1F678-998A-8A4A-B892-888E5A24A121}"/>
              </a:ext>
            </a:extLst>
          </p:cNvPr>
          <p:cNvSpPr/>
          <p:nvPr/>
        </p:nvSpPr>
        <p:spPr>
          <a:xfrm>
            <a:off x="1181944" y="825442"/>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文本占位符 31">
            <a:extLst>
              <a:ext uri="{FF2B5EF4-FFF2-40B4-BE49-F238E27FC236}">
                <a16:creationId xmlns:a16="http://schemas.microsoft.com/office/drawing/2014/main" id="{48C15A07-89C9-1E40-99F3-261EFD451EC2}"/>
              </a:ext>
            </a:extLst>
          </p:cNvPr>
          <p:cNvSpPr txBox="1">
            <a:spLocks/>
          </p:cNvSpPr>
          <p:nvPr/>
        </p:nvSpPr>
        <p:spPr>
          <a:xfrm>
            <a:off x="1469976" y="682671"/>
            <a:ext cx="4772025" cy="52322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chemeClr val="bg1"/>
                </a:solidFill>
              </a:rPr>
              <a:t>扬尘控制技术概述</a:t>
            </a:r>
          </a:p>
        </p:txBody>
      </p:sp>
      <p:sp>
        <p:nvSpPr>
          <p:cNvPr id="2" name="矩形 1">
            <a:extLst>
              <a:ext uri="{FF2B5EF4-FFF2-40B4-BE49-F238E27FC236}">
                <a16:creationId xmlns:a16="http://schemas.microsoft.com/office/drawing/2014/main" id="{77A5D726-CE9A-764D-9C66-9FD9BE832A6A}"/>
              </a:ext>
            </a:extLst>
          </p:cNvPr>
          <p:cNvSpPr/>
          <p:nvPr/>
        </p:nvSpPr>
        <p:spPr>
          <a:xfrm>
            <a:off x="1600601" y="1696153"/>
            <a:ext cx="8992184" cy="3576813"/>
          </a:xfrm>
          <a:prstGeom prst="rect">
            <a:avLst/>
          </a:prstGeom>
        </p:spPr>
        <p:txBody>
          <a:bodyPr wrap="square">
            <a:spAutoFit/>
          </a:bodyPr>
          <a:lstStyle/>
          <a:p>
            <a:pPr>
              <a:tabLst>
                <a:tab pos="0" algn="l"/>
                <a:tab pos="596265" algn="l"/>
                <a:tab pos="1195705" algn="l"/>
                <a:tab pos="1794510" algn="l"/>
                <a:tab pos="2393950" algn="l"/>
                <a:tab pos="2992755" algn="l"/>
                <a:tab pos="3592195" algn="l"/>
                <a:tab pos="4190365" algn="l"/>
                <a:tab pos="4789805" algn="l"/>
                <a:tab pos="5388610" algn="l"/>
                <a:tab pos="5988050" algn="l"/>
                <a:tab pos="6586855" algn="l"/>
                <a:tab pos="7186295" algn="l"/>
                <a:tab pos="7784465" algn="l"/>
                <a:tab pos="8383905" algn="l"/>
                <a:tab pos="8982710" algn="l"/>
                <a:tab pos="9582150" algn="l"/>
                <a:tab pos="10180320" algn="l"/>
                <a:tab pos="10779760" algn="l"/>
                <a:tab pos="11378565" algn="l"/>
                <a:tab pos="11978005" algn="l"/>
              </a:tabLst>
            </a:pPr>
            <a:r>
              <a:rPr lang="zh-CN" altLang="en-US" sz="2000" b="1" dirty="0">
                <a:solidFill>
                  <a:schemeClr val="accent4"/>
                </a:solidFill>
                <a:sym typeface="+mn-lt"/>
              </a:rPr>
              <a:t>一、扬尘控制的背景</a:t>
            </a:r>
            <a:endParaRPr lang="en-US" altLang="zh-CN" sz="2000" b="1" dirty="0">
              <a:solidFill>
                <a:schemeClr val="accent4"/>
              </a:solidFill>
              <a:latin typeface="+mn-ea"/>
              <a:cs typeface="+mn-ea"/>
              <a:sym typeface="+mn-lt"/>
            </a:endParaRPr>
          </a:p>
          <a:p>
            <a:pPr>
              <a:lnSpc>
                <a:spcPct val="150000"/>
              </a:lnSpc>
              <a:tabLst>
                <a:tab pos="0" algn="l"/>
                <a:tab pos="596265" algn="l"/>
                <a:tab pos="1195705" algn="l"/>
                <a:tab pos="1794510" algn="l"/>
                <a:tab pos="2393950" algn="l"/>
                <a:tab pos="2992755" algn="l"/>
                <a:tab pos="3592195" algn="l"/>
                <a:tab pos="4190365" algn="l"/>
                <a:tab pos="4789805" algn="l"/>
                <a:tab pos="5388610" algn="l"/>
                <a:tab pos="5988050" algn="l"/>
                <a:tab pos="6586855" algn="l"/>
                <a:tab pos="7186295" algn="l"/>
                <a:tab pos="7784465" algn="l"/>
                <a:tab pos="8383905" algn="l"/>
                <a:tab pos="8982710" algn="l"/>
                <a:tab pos="9582150" algn="l"/>
                <a:tab pos="10180320" algn="l"/>
                <a:tab pos="10779760" algn="l"/>
                <a:tab pos="11378565" algn="l"/>
                <a:tab pos="11978005" algn="l"/>
              </a:tabLst>
            </a:pPr>
            <a:r>
              <a:rPr lang="zh-CN" altLang="en-US" sz="2000" dirty="0">
                <a:solidFill>
                  <a:schemeClr val="bg1"/>
                </a:solidFill>
                <a:latin typeface="+mn-ea"/>
                <a:cs typeface="+mn-ea"/>
                <a:sym typeface="+mn-lt"/>
              </a:rPr>
              <a:t>       随着城市建设的高速发展，各地的建筑工地都在快速增多，由建筑工地施工中从基础土石方、主体结构到装饰装修及机电安装等各个环节造成的扬尘已成为导致大气污染的一个重要因素。而随着中国在</a:t>
            </a:r>
            <a:r>
              <a:rPr lang="en-US" altLang="zh-CN" sz="2000" dirty="0">
                <a:solidFill>
                  <a:schemeClr val="bg1"/>
                </a:solidFill>
                <a:latin typeface="+mn-ea"/>
                <a:cs typeface="+mn-ea"/>
                <a:sym typeface="+mn-lt"/>
              </a:rPr>
              <a:t>《</a:t>
            </a:r>
            <a:r>
              <a:rPr lang="zh-CN" altLang="en-US" sz="2000" dirty="0">
                <a:solidFill>
                  <a:schemeClr val="bg1"/>
                </a:solidFill>
                <a:latin typeface="+mn-ea"/>
                <a:cs typeface="+mn-ea"/>
                <a:sym typeface="+mn-lt"/>
              </a:rPr>
              <a:t>巴黎协定</a:t>
            </a:r>
            <a:r>
              <a:rPr lang="en-US" altLang="zh-CN" sz="2000" dirty="0">
                <a:solidFill>
                  <a:schemeClr val="bg1"/>
                </a:solidFill>
                <a:latin typeface="+mn-ea"/>
                <a:cs typeface="+mn-ea"/>
                <a:sym typeface="+mn-lt"/>
              </a:rPr>
              <a:t>》</a:t>
            </a:r>
            <a:r>
              <a:rPr lang="zh-CN" altLang="en-US" sz="2000" dirty="0">
                <a:solidFill>
                  <a:schemeClr val="bg1"/>
                </a:solidFill>
                <a:latin typeface="+mn-ea"/>
                <a:cs typeface="+mn-ea"/>
                <a:sym typeface="+mn-lt"/>
              </a:rPr>
              <a:t>提出</a:t>
            </a:r>
            <a:r>
              <a:rPr lang="en-US" altLang="zh-CN" sz="2000" dirty="0">
                <a:solidFill>
                  <a:schemeClr val="bg1"/>
                </a:solidFill>
                <a:latin typeface="+mn-ea"/>
                <a:cs typeface="+mn-ea"/>
                <a:sym typeface="+mn-lt"/>
              </a:rPr>
              <a:t>2020</a:t>
            </a:r>
            <a:r>
              <a:rPr lang="zh-CN" altLang="en-US" sz="2000" dirty="0">
                <a:solidFill>
                  <a:schemeClr val="bg1"/>
                </a:solidFill>
                <a:latin typeface="+mn-ea"/>
                <a:cs typeface="+mn-ea"/>
                <a:sym typeface="+mn-lt"/>
              </a:rPr>
              <a:t>年后国家自主决定贡献目标，要降低单位</a:t>
            </a:r>
            <a:r>
              <a:rPr lang="en-US" altLang="zh-CN" sz="2000" dirty="0">
                <a:solidFill>
                  <a:schemeClr val="bg1"/>
                </a:solidFill>
                <a:latin typeface="+mn-ea"/>
                <a:cs typeface="+mn-ea"/>
                <a:sym typeface="+mn-lt"/>
              </a:rPr>
              <a:t>GDP</a:t>
            </a:r>
            <a:r>
              <a:rPr lang="zh-CN" altLang="en-US" sz="2000" dirty="0">
                <a:solidFill>
                  <a:schemeClr val="bg1"/>
                </a:solidFill>
                <a:latin typeface="+mn-ea"/>
                <a:cs typeface="+mn-ea"/>
                <a:sym typeface="+mn-lt"/>
              </a:rPr>
              <a:t>二氧化碳的排放，并承诺中国的排放总量</a:t>
            </a:r>
            <a:r>
              <a:rPr lang="en-US" altLang="zh-CN" sz="2000" dirty="0">
                <a:solidFill>
                  <a:schemeClr val="bg1"/>
                </a:solidFill>
                <a:latin typeface="+mn-ea"/>
                <a:cs typeface="+mn-ea"/>
                <a:sym typeface="+mn-lt"/>
              </a:rPr>
              <a:t>2030</a:t>
            </a:r>
            <a:r>
              <a:rPr lang="zh-CN" altLang="en-US" sz="2000" dirty="0">
                <a:solidFill>
                  <a:schemeClr val="bg1"/>
                </a:solidFill>
                <a:latin typeface="+mn-ea"/>
                <a:cs typeface="+mn-ea"/>
                <a:sym typeface="+mn-lt"/>
              </a:rPr>
              <a:t>年达到峰值后，到</a:t>
            </a:r>
            <a:r>
              <a:rPr lang="en-US" altLang="zh-CN" sz="2000" dirty="0">
                <a:solidFill>
                  <a:schemeClr val="bg1"/>
                </a:solidFill>
                <a:latin typeface="+mn-ea"/>
                <a:cs typeface="+mn-ea"/>
                <a:sym typeface="+mn-lt"/>
              </a:rPr>
              <a:t>2060</a:t>
            </a:r>
            <a:r>
              <a:rPr lang="zh-CN" altLang="en-US" sz="2000" dirty="0">
                <a:solidFill>
                  <a:schemeClr val="bg1"/>
                </a:solidFill>
                <a:latin typeface="+mn-ea"/>
                <a:cs typeface="+mn-ea"/>
                <a:sym typeface="+mn-lt"/>
              </a:rPr>
              <a:t>年做到“净零排放”，用更短的</a:t>
            </a:r>
            <a:r>
              <a:rPr lang="en-US" altLang="zh-CN" sz="2000" dirty="0">
                <a:solidFill>
                  <a:schemeClr val="bg1"/>
                </a:solidFill>
                <a:latin typeface="+mn-ea"/>
                <a:cs typeface="+mn-ea"/>
                <a:sym typeface="+mn-lt"/>
              </a:rPr>
              <a:t>30</a:t>
            </a:r>
            <a:r>
              <a:rPr lang="zh-CN" altLang="en-US" sz="2000" dirty="0">
                <a:solidFill>
                  <a:schemeClr val="bg1"/>
                </a:solidFill>
                <a:latin typeface="+mn-ea"/>
                <a:cs typeface="+mn-ea"/>
                <a:sym typeface="+mn-lt"/>
              </a:rPr>
              <a:t>年实现碳中和。因此，加强建筑工地扬尘污染防治，成了城市环境治理的一项重要工作，施工现场的扬尘控制显得尤为重要。</a:t>
            </a:r>
            <a:endParaRPr lang="zh-CN" altLang="en-US" sz="20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燕尾形 24">
            <a:extLst>
              <a:ext uri="{FF2B5EF4-FFF2-40B4-BE49-F238E27FC236}">
                <a16:creationId xmlns:a16="http://schemas.microsoft.com/office/drawing/2014/main" id="{D8D69594-6E5E-B542-B444-ED8FCB5AEA8A}"/>
              </a:ext>
            </a:extLst>
          </p:cNvPr>
          <p:cNvSpPr/>
          <p:nvPr/>
        </p:nvSpPr>
        <p:spPr>
          <a:xfrm>
            <a:off x="720055" y="825442"/>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a:extLst>
              <a:ext uri="{FF2B5EF4-FFF2-40B4-BE49-F238E27FC236}">
                <a16:creationId xmlns:a16="http://schemas.microsoft.com/office/drawing/2014/main" id="{7C33F378-6F23-5F4D-8B14-ED90DE700356}"/>
              </a:ext>
            </a:extLst>
          </p:cNvPr>
          <p:cNvSpPr/>
          <p:nvPr/>
        </p:nvSpPr>
        <p:spPr>
          <a:xfrm>
            <a:off x="957253" y="825442"/>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a:extLst>
              <a:ext uri="{FF2B5EF4-FFF2-40B4-BE49-F238E27FC236}">
                <a16:creationId xmlns:a16="http://schemas.microsoft.com/office/drawing/2014/main" id="{D5A1F678-998A-8A4A-B892-888E5A24A121}"/>
              </a:ext>
            </a:extLst>
          </p:cNvPr>
          <p:cNvSpPr/>
          <p:nvPr/>
        </p:nvSpPr>
        <p:spPr>
          <a:xfrm>
            <a:off x="1181944" y="825442"/>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文本占位符 31">
            <a:extLst>
              <a:ext uri="{FF2B5EF4-FFF2-40B4-BE49-F238E27FC236}">
                <a16:creationId xmlns:a16="http://schemas.microsoft.com/office/drawing/2014/main" id="{48C15A07-89C9-1E40-99F3-261EFD451EC2}"/>
              </a:ext>
            </a:extLst>
          </p:cNvPr>
          <p:cNvSpPr txBox="1">
            <a:spLocks/>
          </p:cNvSpPr>
          <p:nvPr/>
        </p:nvSpPr>
        <p:spPr>
          <a:xfrm>
            <a:off x="1469976" y="682671"/>
            <a:ext cx="4772025" cy="52322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chemeClr val="bg1"/>
                </a:solidFill>
              </a:rPr>
              <a:t>扬尘控制技术概述</a:t>
            </a:r>
          </a:p>
        </p:txBody>
      </p:sp>
      <p:sp>
        <p:nvSpPr>
          <p:cNvPr id="8" name="内容占位符 4">
            <a:extLst>
              <a:ext uri="{FF2B5EF4-FFF2-40B4-BE49-F238E27FC236}">
                <a16:creationId xmlns:a16="http://schemas.microsoft.com/office/drawing/2014/main" id="{F3CBDA29-337E-5348-847E-B584018A98A0}"/>
              </a:ext>
            </a:extLst>
          </p:cNvPr>
          <p:cNvSpPr txBox="1">
            <a:spLocks/>
          </p:cNvSpPr>
          <p:nvPr/>
        </p:nvSpPr>
        <p:spPr>
          <a:xfrm>
            <a:off x="1182950" y="1556792"/>
            <a:ext cx="9942250" cy="45011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tabLst>
                <a:tab pos="0" algn="l"/>
                <a:tab pos="596265" algn="l"/>
                <a:tab pos="1195705" algn="l"/>
                <a:tab pos="1794510" algn="l"/>
                <a:tab pos="2393950" algn="l"/>
                <a:tab pos="2992755" algn="l"/>
                <a:tab pos="3592195" algn="l"/>
                <a:tab pos="4190365" algn="l"/>
                <a:tab pos="4789805" algn="l"/>
                <a:tab pos="5388610" algn="l"/>
                <a:tab pos="5988050" algn="l"/>
                <a:tab pos="6586855" algn="l"/>
                <a:tab pos="7186295" algn="l"/>
                <a:tab pos="7784465" algn="l"/>
                <a:tab pos="8383905" algn="l"/>
                <a:tab pos="8982710" algn="l"/>
                <a:tab pos="9582150" algn="l"/>
                <a:tab pos="10180320" algn="l"/>
                <a:tab pos="10779760" algn="l"/>
                <a:tab pos="11378565" algn="l"/>
                <a:tab pos="11978005" algn="l"/>
              </a:tabLst>
            </a:pPr>
            <a:r>
              <a:rPr lang="zh-CN" altLang="en-US" sz="2000" dirty="0">
                <a:solidFill>
                  <a:schemeClr val="bg1"/>
                </a:solidFill>
                <a:latin typeface="+mn-ea"/>
                <a:cs typeface="+mn-ea"/>
                <a:sym typeface="+mn-lt"/>
              </a:rPr>
              <a:t>       </a:t>
            </a:r>
            <a:r>
              <a:rPr lang="en-US" altLang="zh-CN" sz="2000" dirty="0">
                <a:solidFill>
                  <a:schemeClr val="bg1"/>
                </a:solidFill>
                <a:latin typeface="+mn-ea"/>
                <a:cs typeface="+mn-ea"/>
                <a:sym typeface="+mn-lt"/>
              </a:rPr>
              <a:t>2</a:t>
            </a:r>
            <a:r>
              <a:rPr lang="zh-CN" altLang="en-US" sz="2000" dirty="0">
                <a:solidFill>
                  <a:schemeClr val="bg1"/>
                </a:solidFill>
                <a:latin typeface="+mn-ea"/>
                <a:cs typeface="+mn-ea"/>
                <a:sym typeface="+mn-lt"/>
              </a:rPr>
              <a:t>、本项目基坑深</a:t>
            </a:r>
            <a:r>
              <a:rPr lang="en-US" altLang="zh-CN" sz="2000" dirty="0">
                <a:solidFill>
                  <a:schemeClr val="bg1"/>
                </a:solidFill>
                <a:latin typeface="+mn-ea"/>
                <a:cs typeface="+mn-ea"/>
                <a:sym typeface="+mn-lt"/>
              </a:rPr>
              <a:t>19.85m</a:t>
            </a:r>
            <a:r>
              <a:rPr lang="zh-CN" altLang="en-US" sz="2000" dirty="0">
                <a:solidFill>
                  <a:schemeClr val="bg1"/>
                </a:solidFill>
                <a:latin typeface="+mn-ea"/>
                <a:cs typeface="+mn-ea"/>
                <a:sym typeface="+mn-lt"/>
              </a:rPr>
              <a:t>，地下水丰富，土石方开挖难免造成较大扬尘，因此在基础施工阶段的扬尘控制成了本工程一大重难点。</a:t>
            </a:r>
          </a:p>
          <a:p>
            <a:pPr marL="0" indent="0">
              <a:buNone/>
              <a:tabLst>
                <a:tab pos="0" algn="l"/>
                <a:tab pos="596265" algn="l"/>
                <a:tab pos="1195705" algn="l"/>
                <a:tab pos="1794510" algn="l"/>
                <a:tab pos="2393950" algn="l"/>
                <a:tab pos="2992755" algn="l"/>
                <a:tab pos="3592195" algn="l"/>
                <a:tab pos="4190365" algn="l"/>
                <a:tab pos="4789805" algn="l"/>
                <a:tab pos="5388610" algn="l"/>
                <a:tab pos="5988050" algn="l"/>
                <a:tab pos="6586855" algn="l"/>
                <a:tab pos="7186295" algn="l"/>
                <a:tab pos="7784465" algn="l"/>
                <a:tab pos="8383905" algn="l"/>
                <a:tab pos="8982710" algn="l"/>
                <a:tab pos="9582150" algn="l"/>
                <a:tab pos="10180320" algn="l"/>
                <a:tab pos="10779760" algn="l"/>
                <a:tab pos="11378565" algn="l"/>
                <a:tab pos="11978005" algn="l"/>
              </a:tabLst>
            </a:pPr>
            <a:endParaRPr lang="zh-CN" altLang="en-US" sz="2000" dirty="0"/>
          </a:p>
        </p:txBody>
      </p:sp>
      <p:pic>
        <p:nvPicPr>
          <p:cNvPr id="9" name="Picture 1" descr="d:\Users\Administrator\Desktop\2222.jpg">
            <a:extLst>
              <a:ext uri="{FF2B5EF4-FFF2-40B4-BE49-F238E27FC236}">
                <a16:creationId xmlns:a16="http://schemas.microsoft.com/office/drawing/2014/main" id="{AB49E7A2-432B-5A45-AEFF-6E4CB30C6E20}"/>
              </a:ext>
            </a:extLst>
          </p:cNvPr>
          <p:cNvPicPr>
            <a:picLocks noChangeAspect="1" noChangeArrowheads="1"/>
          </p:cNvPicPr>
          <p:nvPr/>
        </p:nvPicPr>
        <p:blipFill>
          <a:blip r:embed="rId4"/>
          <a:srcRect/>
          <a:stretch>
            <a:fillRect/>
          </a:stretch>
        </p:blipFill>
        <p:spPr bwMode="auto">
          <a:xfrm>
            <a:off x="1813340" y="2861954"/>
            <a:ext cx="3549235" cy="2499524"/>
          </a:xfrm>
          <a:prstGeom prst="rect">
            <a:avLst/>
          </a:prstGeom>
          <a:noFill/>
        </p:spPr>
      </p:pic>
      <p:pic>
        <p:nvPicPr>
          <p:cNvPr id="10" name="Picture 2" descr="d:\Users\Administrator\Desktop\3333.jpg">
            <a:extLst>
              <a:ext uri="{FF2B5EF4-FFF2-40B4-BE49-F238E27FC236}">
                <a16:creationId xmlns:a16="http://schemas.microsoft.com/office/drawing/2014/main" id="{F5652024-9133-5445-9723-8341E8C33734}"/>
              </a:ext>
            </a:extLst>
          </p:cNvPr>
          <p:cNvPicPr>
            <a:picLocks noChangeAspect="1" noChangeArrowheads="1"/>
          </p:cNvPicPr>
          <p:nvPr/>
        </p:nvPicPr>
        <p:blipFill>
          <a:blip r:embed="rId5"/>
          <a:srcRect/>
          <a:stretch>
            <a:fillRect/>
          </a:stretch>
        </p:blipFill>
        <p:spPr bwMode="auto">
          <a:xfrm>
            <a:off x="6057776" y="2850079"/>
            <a:ext cx="3795573" cy="2499524"/>
          </a:xfrm>
          <a:prstGeom prst="rect">
            <a:avLst/>
          </a:prstGeom>
          <a:noFill/>
        </p:spPr>
      </p:pic>
      <p:sp>
        <p:nvSpPr>
          <p:cNvPr id="11" name="Rectangle 5">
            <a:extLst>
              <a:ext uri="{FF2B5EF4-FFF2-40B4-BE49-F238E27FC236}">
                <a16:creationId xmlns:a16="http://schemas.microsoft.com/office/drawing/2014/main" id="{10A6922E-56EC-0E48-BE77-C3F90CC122C5}"/>
              </a:ext>
            </a:extLst>
          </p:cNvPr>
          <p:cNvSpPr>
            <a:spLocks noChangeArrowheads="1"/>
          </p:cNvSpPr>
          <p:nvPr/>
        </p:nvSpPr>
        <p:spPr bwMode="auto">
          <a:xfrm>
            <a:off x="2480667" y="5397103"/>
            <a:ext cx="22145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zh-CN" altLang="en-US" sz="1400" dirty="0">
                <a:solidFill>
                  <a:schemeClr val="bg1"/>
                </a:solidFill>
                <a:ea typeface="微软雅黑" pitchFamily="34" charset="-122"/>
              </a:rPr>
              <a:t>地下施工阶段</a:t>
            </a:r>
          </a:p>
        </p:txBody>
      </p:sp>
      <p:sp>
        <p:nvSpPr>
          <p:cNvPr id="12" name="Rectangle 5">
            <a:extLst>
              <a:ext uri="{FF2B5EF4-FFF2-40B4-BE49-F238E27FC236}">
                <a16:creationId xmlns:a16="http://schemas.microsoft.com/office/drawing/2014/main" id="{222C624C-138E-2142-8377-6D0EC2688701}"/>
              </a:ext>
            </a:extLst>
          </p:cNvPr>
          <p:cNvSpPr>
            <a:spLocks noChangeArrowheads="1"/>
          </p:cNvSpPr>
          <p:nvPr/>
        </p:nvSpPr>
        <p:spPr bwMode="auto">
          <a:xfrm>
            <a:off x="6840280" y="5398841"/>
            <a:ext cx="22145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zh-CN" altLang="en-US" sz="1400" dirty="0">
                <a:solidFill>
                  <a:schemeClr val="bg1"/>
                </a:solidFill>
                <a:ea typeface="微软雅黑" pitchFamily="34" charset="-122"/>
              </a:rPr>
              <a:t>地上施工阶段</a:t>
            </a:r>
          </a:p>
        </p:txBody>
      </p:sp>
    </p:spTree>
    <p:custDataLst>
      <p:tags r:id="rId1"/>
    </p:custDataLst>
    <p:extLst>
      <p:ext uri="{BB962C8B-B14F-4D97-AF65-F5344CB8AC3E}">
        <p14:creationId xmlns:p14="http://schemas.microsoft.com/office/powerpoint/2010/main" val="1189334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燕尾形 24">
            <a:extLst>
              <a:ext uri="{FF2B5EF4-FFF2-40B4-BE49-F238E27FC236}">
                <a16:creationId xmlns:a16="http://schemas.microsoft.com/office/drawing/2014/main" id="{D8D69594-6E5E-B542-B444-ED8FCB5AEA8A}"/>
              </a:ext>
            </a:extLst>
          </p:cNvPr>
          <p:cNvSpPr/>
          <p:nvPr/>
        </p:nvSpPr>
        <p:spPr>
          <a:xfrm>
            <a:off x="720055" y="825442"/>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a:extLst>
              <a:ext uri="{FF2B5EF4-FFF2-40B4-BE49-F238E27FC236}">
                <a16:creationId xmlns:a16="http://schemas.microsoft.com/office/drawing/2014/main" id="{7C33F378-6F23-5F4D-8B14-ED90DE700356}"/>
              </a:ext>
            </a:extLst>
          </p:cNvPr>
          <p:cNvSpPr/>
          <p:nvPr/>
        </p:nvSpPr>
        <p:spPr>
          <a:xfrm>
            <a:off x="957253" y="825442"/>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a:extLst>
              <a:ext uri="{FF2B5EF4-FFF2-40B4-BE49-F238E27FC236}">
                <a16:creationId xmlns:a16="http://schemas.microsoft.com/office/drawing/2014/main" id="{D5A1F678-998A-8A4A-B892-888E5A24A121}"/>
              </a:ext>
            </a:extLst>
          </p:cNvPr>
          <p:cNvSpPr/>
          <p:nvPr/>
        </p:nvSpPr>
        <p:spPr>
          <a:xfrm>
            <a:off x="1181944" y="825442"/>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文本占位符 31">
            <a:extLst>
              <a:ext uri="{FF2B5EF4-FFF2-40B4-BE49-F238E27FC236}">
                <a16:creationId xmlns:a16="http://schemas.microsoft.com/office/drawing/2014/main" id="{48C15A07-89C9-1E40-99F3-261EFD451EC2}"/>
              </a:ext>
            </a:extLst>
          </p:cNvPr>
          <p:cNvSpPr txBox="1">
            <a:spLocks/>
          </p:cNvSpPr>
          <p:nvPr/>
        </p:nvSpPr>
        <p:spPr>
          <a:xfrm>
            <a:off x="1469976" y="682671"/>
            <a:ext cx="4772025" cy="52322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chemeClr val="bg1"/>
                </a:solidFill>
              </a:rPr>
              <a:t>扬尘控制技术概述</a:t>
            </a:r>
          </a:p>
        </p:txBody>
      </p:sp>
      <p:graphicFrame>
        <p:nvGraphicFramePr>
          <p:cNvPr id="8" name="表格 7">
            <a:extLst>
              <a:ext uri="{FF2B5EF4-FFF2-40B4-BE49-F238E27FC236}">
                <a16:creationId xmlns:a16="http://schemas.microsoft.com/office/drawing/2014/main" id="{F2A8141B-9544-F047-B669-AC1E7E2CF616}"/>
              </a:ext>
            </a:extLst>
          </p:cNvPr>
          <p:cNvGraphicFramePr>
            <a:graphicFrameLocks noGrp="1"/>
          </p:cNvGraphicFramePr>
          <p:nvPr>
            <p:extLst>
              <p:ext uri="{D42A27DB-BD31-4B8C-83A1-F6EECF244321}">
                <p14:modId xmlns:p14="http://schemas.microsoft.com/office/powerpoint/2010/main" val="1231538880"/>
              </p:ext>
            </p:extLst>
          </p:nvPr>
        </p:nvGraphicFramePr>
        <p:xfrm>
          <a:off x="1645247" y="1829571"/>
          <a:ext cx="8923792" cy="3895105"/>
        </p:xfrm>
        <a:graphic>
          <a:graphicData uri="http://schemas.openxmlformats.org/drawingml/2006/table">
            <a:tbl>
              <a:tblPr firstRow="1" bandRow="1">
                <a:tableStyleId>{93296810-A885-4BE3-A3E7-6D5BEEA58F35}</a:tableStyleId>
              </a:tblPr>
              <a:tblGrid>
                <a:gridCol w="622589">
                  <a:extLst>
                    <a:ext uri="{9D8B030D-6E8A-4147-A177-3AD203B41FA5}">
                      <a16:colId xmlns:a16="http://schemas.microsoft.com/office/drawing/2014/main" val="20000"/>
                    </a:ext>
                  </a:extLst>
                </a:gridCol>
                <a:gridCol w="1948670">
                  <a:extLst>
                    <a:ext uri="{9D8B030D-6E8A-4147-A177-3AD203B41FA5}">
                      <a16:colId xmlns:a16="http://schemas.microsoft.com/office/drawing/2014/main" val="20001"/>
                    </a:ext>
                  </a:extLst>
                </a:gridCol>
                <a:gridCol w="2495640">
                  <a:extLst>
                    <a:ext uri="{9D8B030D-6E8A-4147-A177-3AD203B41FA5}">
                      <a16:colId xmlns:a16="http://schemas.microsoft.com/office/drawing/2014/main" val="20002"/>
                    </a:ext>
                  </a:extLst>
                </a:gridCol>
                <a:gridCol w="2715478">
                  <a:extLst>
                    <a:ext uri="{9D8B030D-6E8A-4147-A177-3AD203B41FA5}">
                      <a16:colId xmlns:a16="http://schemas.microsoft.com/office/drawing/2014/main" val="20003"/>
                    </a:ext>
                  </a:extLst>
                </a:gridCol>
                <a:gridCol w="1141415">
                  <a:extLst>
                    <a:ext uri="{9D8B030D-6E8A-4147-A177-3AD203B41FA5}">
                      <a16:colId xmlns:a16="http://schemas.microsoft.com/office/drawing/2014/main" val="20004"/>
                    </a:ext>
                  </a:extLst>
                </a:gridCol>
              </a:tblGrid>
              <a:tr h="487821">
                <a:tc>
                  <a:txBody>
                    <a:bodyPr/>
                    <a:lstStyle/>
                    <a:p>
                      <a:pPr algn="ctr"/>
                      <a:r>
                        <a:rPr lang="zh-CN" altLang="en-US" sz="1400" dirty="0">
                          <a:latin typeface="+mn-ea"/>
                          <a:ea typeface="+mn-ea"/>
                        </a:rPr>
                        <a:t>序号</a:t>
                      </a:r>
                    </a:p>
                  </a:txBody>
                  <a:tcPr anchor="ctr">
                    <a:solidFill>
                      <a:schemeClr val="accent2">
                        <a:lumMod val="75000"/>
                      </a:schemeClr>
                    </a:solidFill>
                  </a:tcPr>
                </a:tc>
                <a:tc>
                  <a:txBody>
                    <a:bodyPr/>
                    <a:lstStyle/>
                    <a:p>
                      <a:pPr algn="ctr"/>
                      <a:r>
                        <a:rPr lang="zh-CN" altLang="en-US" sz="1400" dirty="0">
                          <a:latin typeface="+mn-ea"/>
                          <a:ea typeface="+mn-ea"/>
                        </a:rPr>
                        <a:t>目标（指标）名称</a:t>
                      </a:r>
                    </a:p>
                  </a:txBody>
                  <a:tcPr anchor="ctr">
                    <a:solidFill>
                      <a:schemeClr val="accent2">
                        <a:lumMod val="75000"/>
                      </a:schemeClr>
                    </a:solidFill>
                  </a:tcPr>
                </a:tc>
                <a:tc>
                  <a:txBody>
                    <a:bodyPr/>
                    <a:lstStyle/>
                    <a:p>
                      <a:pPr algn="ctr"/>
                      <a:r>
                        <a:rPr lang="zh-CN" altLang="en-US" sz="1400" dirty="0">
                          <a:latin typeface="+mn-ea"/>
                          <a:ea typeface="+mn-ea"/>
                        </a:rPr>
                        <a:t>目标值</a:t>
                      </a:r>
                    </a:p>
                  </a:txBody>
                  <a:tcPr anchor="ctr">
                    <a:solidFill>
                      <a:schemeClr val="accent2">
                        <a:lumMod val="75000"/>
                      </a:schemeClr>
                    </a:solidFill>
                  </a:tcPr>
                </a:tc>
                <a:tc>
                  <a:txBody>
                    <a:bodyPr/>
                    <a:lstStyle/>
                    <a:p>
                      <a:pPr algn="ctr"/>
                      <a:r>
                        <a:rPr lang="zh-CN" altLang="en-US" sz="1400" dirty="0">
                          <a:latin typeface="+mn-ea"/>
                          <a:ea typeface="+mn-ea"/>
                        </a:rPr>
                        <a:t>实际完成值</a:t>
                      </a:r>
                    </a:p>
                  </a:txBody>
                  <a:tcPr anchor="ctr">
                    <a:solidFill>
                      <a:schemeClr val="accent2">
                        <a:lumMod val="75000"/>
                      </a:schemeClr>
                    </a:solidFill>
                  </a:tcPr>
                </a:tc>
                <a:tc>
                  <a:txBody>
                    <a:bodyPr/>
                    <a:lstStyle/>
                    <a:p>
                      <a:pPr algn="ctr"/>
                      <a:r>
                        <a:rPr lang="zh-CN" altLang="en-US" sz="1400" dirty="0">
                          <a:latin typeface="+mn-ea"/>
                          <a:ea typeface="+mn-ea"/>
                        </a:rPr>
                        <a:t>达标情况</a:t>
                      </a:r>
                    </a:p>
                  </a:txBody>
                  <a:tcPr anchor="ctr">
                    <a:solidFill>
                      <a:schemeClr val="accent2">
                        <a:lumMod val="75000"/>
                      </a:schemeClr>
                    </a:solidFill>
                  </a:tcPr>
                </a:tc>
                <a:extLst>
                  <a:ext uri="{0D108BD9-81ED-4DB2-BD59-A6C34878D82A}">
                    <a16:rowId xmlns:a16="http://schemas.microsoft.com/office/drawing/2014/main" val="10000"/>
                  </a:ext>
                </a:extLst>
              </a:tr>
              <a:tr h="648783">
                <a:tc>
                  <a:txBody>
                    <a:bodyPr/>
                    <a:lstStyle/>
                    <a:p>
                      <a:pPr algn="ctr"/>
                      <a:r>
                        <a:rPr lang="en-US" altLang="zh-CN" sz="1400" dirty="0">
                          <a:latin typeface="+mn-ea"/>
                          <a:ea typeface="+mn-ea"/>
                        </a:rPr>
                        <a:t>1</a:t>
                      </a:r>
                      <a:endParaRPr lang="zh-CN" altLang="en-US" sz="1400" dirty="0">
                        <a:latin typeface="+mn-ea"/>
                        <a:ea typeface="+mn-ea"/>
                      </a:endParaRPr>
                    </a:p>
                  </a:txBody>
                  <a:tcPr anchor="ctr">
                    <a:solidFill>
                      <a:schemeClr val="accent2">
                        <a:lumMod val="40000"/>
                        <a:lumOff val="60000"/>
                      </a:schemeClr>
                    </a:solidFill>
                  </a:tcPr>
                </a:tc>
                <a:tc>
                  <a:txBody>
                    <a:bodyPr/>
                    <a:lstStyle/>
                    <a:p>
                      <a:pPr algn="ctr"/>
                      <a:r>
                        <a:rPr lang="zh-CN" altLang="en-US" sz="1400" dirty="0">
                          <a:latin typeface="+mn-ea"/>
                          <a:ea typeface="+mn-ea"/>
                        </a:rPr>
                        <a:t>场界空气质量指数</a:t>
                      </a:r>
                    </a:p>
                  </a:txBody>
                  <a:tcPr anchor="ctr">
                    <a:solidFill>
                      <a:schemeClr val="accent2">
                        <a:lumMod val="40000"/>
                        <a:lumOff val="60000"/>
                      </a:schemeClr>
                    </a:solidFill>
                  </a:tcPr>
                </a:tc>
                <a:tc>
                  <a:txBody>
                    <a:bodyPr/>
                    <a:lstStyle/>
                    <a:p>
                      <a:pPr algn="ctr"/>
                      <a:r>
                        <a:rPr lang="en-US" altLang="zh-CN" sz="1400" dirty="0">
                          <a:latin typeface="+mn-ea"/>
                          <a:ea typeface="+mn-ea"/>
                        </a:rPr>
                        <a:t>PM2.5,PM10</a:t>
                      </a:r>
                      <a:r>
                        <a:rPr lang="zh-CN" altLang="en-US" sz="1400" dirty="0">
                          <a:latin typeface="+mn-ea"/>
                          <a:ea typeface="+mn-ea"/>
                        </a:rPr>
                        <a:t>零预警（西山区住建局在线监测</a:t>
                      </a:r>
                    </a:p>
                  </a:txBody>
                  <a:tcPr anchor="ctr">
                    <a:solidFill>
                      <a:schemeClr val="accent2">
                        <a:lumMod val="40000"/>
                        <a:lumOff val="60000"/>
                      </a:schemeClr>
                    </a:solidFill>
                  </a:tcPr>
                </a:tc>
                <a:tc>
                  <a:txBody>
                    <a:bodyPr/>
                    <a:lstStyle/>
                    <a:p>
                      <a:pPr algn="ctr"/>
                      <a:r>
                        <a:rPr lang="zh-CN" altLang="en-US" sz="1400" dirty="0">
                          <a:latin typeface="+mn-ea"/>
                          <a:ea typeface="+mn-ea"/>
                        </a:rPr>
                        <a:t>零预警</a:t>
                      </a:r>
                    </a:p>
                  </a:txBody>
                  <a:tcPr anchor="ctr">
                    <a:solidFill>
                      <a:schemeClr val="accent2">
                        <a:lumMod val="40000"/>
                        <a:lumOff val="60000"/>
                      </a:schemeClr>
                    </a:solidFill>
                  </a:tcPr>
                </a:tc>
                <a:tc>
                  <a:txBody>
                    <a:bodyPr/>
                    <a:lstStyle/>
                    <a:p>
                      <a:pPr algn="ctr"/>
                      <a:r>
                        <a:rPr lang="zh-CN" altLang="en-US" sz="1400" dirty="0">
                          <a:latin typeface="+mn-ea"/>
                          <a:ea typeface="+mn-ea"/>
                        </a:rPr>
                        <a:t>达标</a:t>
                      </a:r>
                    </a:p>
                  </a:txBody>
                  <a:tcPr anchor="ctr">
                    <a:solidFill>
                      <a:schemeClr val="accent2">
                        <a:lumMod val="40000"/>
                        <a:lumOff val="60000"/>
                      </a:schemeClr>
                    </a:solidFill>
                  </a:tcPr>
                </a:tc>
                <a:extLst>
                  <a:ext uri="{0D108BD9-81ED-4DB2-BD59-A6C34878D82A}">
                    <a16:rowId xmlns:a16="http://schemas.microsoft.com/office/drawing/2014/main" val="10001"/>
                  </a:ext>
                </a:extLst>
              </a:tr>
              <a:tr h="695471">
                <a:tc>
                  <a:txBody>
                    <a:bodyPr/>
                    <a:lstStyle/>
                    <a:p>
                      <a:pPr algn="ctr"/>
                      <a:r>
                        <a:rPr lang="en-US" altLang="zh-CN" sz="1400" dirty="0">
                          <a:latin typeface="+mn-ea"/>
                          <a:ea typeface="+mn-ea"/>
                        </a:rPr>
                        <a:t>2</a:t>
                      </a:r>
                      <a:endParaRPr lang="zh-CN" altLang="en-US" sz="1400" dirty="0">
                        <a:latin typeface="+mn-ea"/>
                        <a:ea typeface="+mn-ea"/>
                      </a:endParaRPr>
                    </a:p>
                  </a:txBody>
                  <a:tcPr anchor="ctr">
                    <a:solidFill>
                      <a:schemeClr val="accent2">
                        <a:lumMod val="60000"/>
                        <a:lumOff val="40000"/>
                      </a:schemeClr>
                    </a:solidFill>
                  </a:tcPr>
                </a:tc>
                <a:tc>
                  <a:txBody>
                    <a:bodyPr/>
                    <a:lstStyle/>
                    <a:p>
                      <a:pPr algn="ctr"/>
                      <a:r>
                        <a:rPr lang="zh-CN" altLang="en-US" sz="1400" dirty="0">
                          <a:latin typeface="+mn-ea"/>
                          <a:ea typeface="+mn-ea"/>
                        </a:rPr>
                        <a:t>场</a:t>
                      </a:r>
                      <a:r>
                        <a:rPr lang="zh-CN" altLang="en-US" sz="1400" baseline="0" dirty="0">
                          <a:latin typeface="+mn-ea"/>
                          <a:ea typeface="+mn-ea"/>
                        </a:rPr>
                        <a:t>界噪声排放</a:t>
                      </a:r>
                      <a:endParaRPr lang="zh-CN" altLang="en-US" sz="1400" dirty="0">
                        <a:latin typeface="+mn-ea"/>
                        <a:ea typeface="+mn-ea"/>
                      </a:endParaRPr>
                    </a:p>
                  </a:txBody>
                  <a:tcPr anchor="ctr">
                    <a:solidFill>
                      <a:schemeClr val="accent2">
                        <a:lumMod val="60000"/>
                        <a:lumOff val="40000"/>
                      </a:schemeClr>
                    </a:solidFill>
                  </a:tcPr>
                </a:tc>
                <a:tc>
                  <a:txBody>
                    <a:bodyPr/>
                    <a:lstStyle/>
                    <a:p>
                      <a:pPr algn="ctr"/>
                      <a:r>
                        <a:rPr lang="zh-CN" altLang="en-US" sz="1400" dirty="0">
                          <a:latin typeface="+mn-ea"/>
                          <a:ea typeface="+mn-ea"/>
                        </a:rPr>
                        <a:t>昼间</a:t>
                      </a:r>
                      <a:r>
                        <a:rPr lang="zh-CN" altLang="zh-CN" sz="1400" kern="1200" dirty="0">
                          <a:solidFill>
                            <a:schemeClr val="dk1"/>
                          </a:solidFill>
                          <a:effectLst/>
                          <a:latin typeface="+mn-ea"/>
                          <a:ea typeface="+mn-ea"/>
                          <a:cs typeface="+mn-cs"/>
                        </a:rPr>
                        <a:t>≤</a:t>
                      </a:r>
                      <a:r>
                        <a:rPr lang="en-US" altLang="zh-CN" sz="1400" dirty="0">
                          <a:latin typeface="+mn-ea"/>
                          <a:ea typeface="+mn-ea"/>
                        </a:rPr>
                        <a:t>70dB</a:t>
                      </a:r>
                      <a:r>
                        <a:rPr lang="zh-CN" altLang="en-US" sz="1400" dirty="0">
                          <a:latin typeface="+mn-ea"/>
                          <a:ea typeface="+mn-ea"/>
                        </a:rPr>
                        <a:t>，夜间</a:t>
                      </a:r>
                      <a:r>
                        <a:rPr lang="zh-CN" altLang="zh-CN" sz="1400" kern="1200" dirty="0">
                          <a:solidFill>
                            <a:schemeClr val="dk1"/>
                          </a:solidFill>
                          <a:effectLst/>
                          <a:latin typeface="+mn-ea"/>
                          <a:ea typeface="+mn-ea"/>
                          <a:cs typeface="+mn-cs"/>
                        </a:rPr>
                        <a:t>≤</a:t>
                      </a:r>
                      <a:r>
                        <a:rPr lang="en-US" altLang="zh-CN" sz="1400" dirty="0">
                          <a:latin typeface="+mn-ea"/>
                          <a:ea typeface="+mn-ea"/>
                        </a:rPr>
                        <a:t>55dB</a:t>
                      </a:r>
                      <a:endParaRPr lang="zh-CN" altLang="en-US" sz="1400" dirty="0">
                        <a:latin typeface="+mn-ea"/>
                        <a:ea typeface="+mn-ea"/>
                      </a:endParaRPr>
                    </a:p>
                  </a:txBody>
                  <a:tcPr anchor="ctr">
                    <a:solidFill>
                      <a:schemeClr val="accent2">
                        <a:lumMod val="60000"/>
                        <a:lumOff val="40000"/>
                      </a:schemeClr>
                    </a:solidFill>
                  </a:tcPr>
                </a:tc>
                <a:tc>
                  <a:txBody>
                    <a:bodyPr/>
                    <a:lstStyle/>
                    <a:p>
                      <a:pPr algn="ctr"/>
                      <a:r>
                        <a:rPr lang="zh-CN" altLang="en-US" sz="1400" dirty="0">
                          <a:latin typeface="+mn-ea"/>
                          <a:ea typeface="+mn-ea"/>
                        </a:rPr>
                        <a:t>昼间平均约</a:t>
                      </a:r>
                      <a:r>
                        <a:rPr lang="en-US" altLang="zh-CN" sz="1400" dirty="0">
                          <a:latin typeface="+mn-ea"/>
                          <a:ea typeface="+mn-ea"/>
                        </a:rPr>
                        <a:t>65dB</a:t>
                      </a:r>
                      <a:r>
                        <a:rPr lang="zh-CN" altLang="en-US" sz="1400" dirty="0">
                          <a:latin typeface="+mn-ea"/>
                          <a:ea typeface="+mn-ea"/>
                        </a:rPr>
                        <a:t>，夜间平均约</a:t>
                      </a:r>
                      <a:r>
                        <a:rPr lang="en-US" altLang="zh-CN" sz="1400" dirty="0">
                          <a:latin typeface="+mn-ea"/>
                          <a:ea typeface="+mn-ea"/>
                        </a:rPr>
                        <a:t>51dB</a:t>
                      </a:r>
                      <a:r>
                        <a:rPr lang="zh-CN" altLang="en-US" sz="1400" dirty="0">
                          <a:latin typeface="+mn-ea"/>
                          <a:ea typeface="+mn-ea"/>
                        </a:rPr>
                        <a:t>（施工全过程零投诉）</a:t>
                      </a: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mn-ea"/>
                          <a:ea typeface="+mn-ea"/>
                        </a:rPr>
                        <a:t>达标</a:t>
                      </a:r>
                    </a:p>
                  </a:txBody>
                  <a:tcPr anchor="ctr">
                    <a:solidFill>
                      <a:schemeClr val="accent2">
                        <a:lumMod val="60000"/>
                        <a:lumOff val="40000"/>
                      </a:schemeClr>
                    </a:solidFill>
                  </a:tcPr>
                </a:tc>
                <a:extLst>
                  <a:ext uri="{0D108BD9-81ED-4DB2-BD59-A6C34878D82A}">
                    <a16:rowId xmlns:a16="http://schemas.microsoft.com/office/drawing/2014/main" val="10002"/>
                  </a:ext>
                </a:extLst>
              </a:tr>
              <a:tr h="695471">
                <a:tc>
                  <a:txBody>
                    <a:bodyPr/>
                    <a:lstStyle/>
                    <a:p>
                      <a:pPr algn="ctr"/>
                      <a:r>
                        <a:rPr lang="en-US" altLang="zh-CN" sz="1400" dirty="0">
                          <a:latin typeface="+mn-ea"/>
                          <a:ea typeface="+mn-ea"/>
                        </a:rPr>
                        <a:t>3</a:t>
                      </a:r>
                      <a:endParaRPr lang="zh-CN" altLang="en-US" sz="1400" dirty="0">
                        <a:latin typeface="+mn-ea"/>
                        <a:ea typeface="+mn-ea"/>
                      </a:endParaRPr>
                    </a:p>
                  </a:txBody>
                  <a:tcPr anchor="ctr">
                    <a:solidFill>
                      <a:schemeClr val="accent2">
                        <a:lumMod val="40000"/>
                        <a:lumOff val="60000"/>
                      </a:schemeClr>
                    </a:solidFill>
                  </a:tcPr>
                </a:tc>
                <a:tc>
                  <a:txBody>
                    <a:bodyPr/>
                    <a:lstStyle/>
                    <a:p>
                      <a:pPr algn="ctr"/>
                      <a:r>
                        <a:rPr lang="zh-CN" altLang="en-US" sz="1400" dirty="0">
                          <a:latin typeface="+mn-ea"/>
                          <a:ea typeface="+mn-ea"/>
                        </a:rPr>
                        <a:t>建筑垃圾</a:t>
                      </a:r>
                    </a:p>
                  </a:txBody>
                  <a:tcPr anchor="ctr">
                    <a:solidFill>
                      <a:schemeClr val="accent2">
                        <a:lumMod val="40000"/>
                        <a:lumOff val="60000"/>
                      </a:schemeClr>
                    </a:solidFill>
                  </a:tcPr>
                </a:tc>
                <a:tc>
                  <a:txBody>
                    <a:bodyPr/>
                    <a:lstStyle/>
                    <a:p>
                      <a:pPr algn="ctr"/>
                      <a:r>
                        <a:rPr lang="zh-CN" altLang="en-US" sz="1400" dirty="0">
                          <a:latin typeface="+mn-ea"/>
                          <a:ea typeface="+mn-ea"/>
                        </a:rPr>
                        <a:t>零外运，产生量小于</a:t>
                      </a:r>
                      <a:r>
                        <a:rPr lang="en-US" altLang="zh-CN" sz="1400" dirty="0">
                          <a:latin typeface="+mn-ea"/>
                          <a:ea typeface="+mn-ea"/>
                        </a:rPr>
                        <a:t>2000</a:t>
                      </a:r>
                      <a:r>
                        <a:rPr lang="zh-CN" altLang="en-US" sz="1400" dirty="0">
                          <a:latin typeface="+mn-ea"/>
                          <a:ea typeface="+mn-ea"/>
                        </a:rPr>
                        <a:t>吨，再利用率达到</a:t>
                      </a:r>
                      <a:r>
                        <a:rPr lang="en-US" altLang="zh-CN" sz="1400" dirty="0">
                          <a:latin typeface="+mn-ea"/>
                          <a:ea typeface="+mn-ea"/>
                        </a:rPr>
                        <a:t>50%</a:t>
                      </a:r>
                      <a:r>
                        <a:rPr lang="zh-CN" altLang="en-US" sz="1400" dirty="0">
                          <a:latin typeface="+mn-ea"/>
                          <a:ea typeface="+mn-ea"/>
                        </a:rPr>
                        <a:t>以上</a:t>
                      </a:r>
                    </a:p>
                  </a:txBody>
                  <a:tcPr anchor="ctr">
                    <a:solidFill>
                      <a:schemeClr val="accent2">
                        <a:lumMod val="40000"/>
                        <a:lumOff val="60000"/>
                      </a:schemeClr>
                    </a:solidFill>
                  </a:tcPr>
                </a:tc>
                <a:tc>
                  <a:txBody>
                    <a:bodyPr/>
                    <a:lstStyle/>
                    <a:p>
                      <a:pPr algn="ctr"/>
                      <a:r>
                        <a:rPr lang="zh-CN" altLang="en-US" sz="1400" dirty="0">
                          <a:latin typeface="+mn-ea"/>
                          <a:ea typeface="+mn-ea"/>
                        </a:rPr>
                        <a:t>产生量</a:t>
                      </a:r>
                      <a:r>
                        <a:rPr lang="en-US" altLang="zh-CN" sz="1400" dirty="0">
                          <a:latin typeface="+mn-ea"/>
                          <a:ea typeface="+mn-ea"/>
                        </a:rPr>
                        <a:t>156t/</a:t>
                      </a:r>
                      <a:r>
                        <a:rPr lang="zh-CN" altLang="en-US" sz="1400" dirty="0">
                          <a:latin typeface="+mn-ea"/>
                          <a:ea typeface="+mn-ea"/>
                        </a:rPr>
                        <a:t>万元产值，再利用</a:t>
                      </a:r>
                      <a:r>
                        <a:rPr lang="en-US" altLang="zh-CN" sz="1400" dirty="0">
                          <a:latin typeface="+mn-ea"/>
                          <a:ea typeface="+mn-ea"/>
                        </a:rPr>
                        <a:t>810</a:t>
                      </a:r>
                      <a:r>
                        <a:rPr lang="zh-CN" altLang="en-US" sz="1400" dirty="0">
                          <a:latin typeface="+mn-ea"/>
                          <a:ea typeface="+mn-ea"/>
                        </a:rPr>
                        <a:t>吨，回收率</a:t>
                      </a:r>
                      <a:r>
                        <a:rPr lang="en-US" altLang="zh-CN" sz="1400" dirty="0">
                          <a:latin typeface="+mn-ea"/>
                          <a:ea typeface="+mn-ea"/>
                        </a:rPr>
                        <a:t>51.9%</a:t>
                      </a:r>
                      <a:endParaRPr lang="zh-CN" altLang="en-US" sz="1400" dirty="0">
                        <a:latin typeface="+mn-ea"/>
                        <a:ea typeface="+mn-ea"/>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mn-ea"/>
                          <a:ea typeface="+mn-ea"/>
                        </a:rPr>
                        <a:t>达标</a:t>
                      </a:r>
                    </a:p>
                  </a:txBody>
                  <a:tcPr anchor="ctr">
                    <a:solidFill>
                      <a:schemeClr val="accent2">
                        <a:lumMod val="40000"/>
                        <a:lumOff val="60000"/>
                      </a:schemeClr>
                    </a:solidFill>
                  </a:tcPr>
                </a:tc>
                <a:extLst>
                  <a:ext uri="{0D108BD9-81ED-4DB2-BD59-A6C34878D82A}">
                    <a16:rowId xmlns:a16="http://schemas.microsoft.com/office/drawing/2014/main" val="10003"/>
                  </a:ext>
                </a:extLst>
              </a:tr>
              <a:tr h="533408">
                <a:tc>
                  <a:txBody>
                    <a:bodyPr/>
                    <a:lstStyle/>
                    <a:p>
                      <a:pPr algn="ctr"/>
                      <a:r>
                        <a:rPr lang="en-US" altLang="zh-CN" sz="1400" dirty="0">
                          <a:latin typeface="+mn-ea"/>
                          <a:ea typeface="+mn-ea"/>
                        </a:rPr>
                        <a:t>4</a:t>
                      </a:r>
                      <a:endParaRPr lang="zh-CN" altLang="en-US" sz="1400" dirty="0">
                        <a:latin typeface="+mn-ea"/>
                        <a:ea typeface="+mn-ea"/>
                      </a:endParaRPr>
                    </a:p>
                  </a:txBody>
                  <a:tcPr anchor="ctr">
                    <a:solidFill>
                      <a:schemeClr val="accent2">
                        <a:lumMod val="60000"/>
                        <a:lumOff val="40000"/>
                      </a:schemeClr>
                    </a:solidFill>
                  </a:tcPr>
                </a:tc>
                <a:tc>
                  <a:txBody>
                    <a:bodyPr/>
                    <a:lstStyle/>
                    <a:p>
                      <a:pPr algn="ctr"/>
                      <a:r>
                        <a:rPr lang="zh-CN" altLang="en-US" sz="1400" dirty="0">
                          <a:latin typeface="+mn-ea"/>
                          <a:ea typeface="+mn-ea"/>
                        </a:rPr>
                        <a:t>污水排放</a:t>
                      </a:r>
                    </a:p>
                  </a:txBody>
                  <a:tcPr anchor="ctr">
                    <a:solidFill>
                      <a:schemeClr val="accent2">
                        <a:lumMod val="60000"/>
                        <a:lumOff val="40000"/>
                      </a:schemeClr>
                    </a:solidFill>
                  </a:tcPr>
                </a:tc>
                <a:tc>
                  <a:txBody>
                    <a:bodyPr/>
                    <a:lstStyle/>
                    <a:p>
                      <a:pPr algn="ctr"/>
                      <a:r>
                        <a:rPr lang="en-US" altLang="zh-CN" sz="1400" dirty="0">
                          <a:latin typeface="+mn-ea"/>
                          <a:ea typeface="+mn-ea"/>
                        </a:rPr>
                        <a:t>PH</a:t>
                      </a:r>
                      <a:r>
                        <a:rPr lang="zh-CN" altLang="en-US" sz="1400" dirty="0">
                          <a:latin typeface="+mn-ea"/>
                          <a:ea typeface="+mn-ea"/>
                        </a:rPr>
                        <a:t>值达到</a:t>
                      </a:r>
                      <a:r>
                        <a:rPr lang="en-US" altLang="zh-CN" sz="1400" dirty="0">
                          <a:latin typeface="+mn-ea"/>
                          <a:ea typeface="+mn-ea"/>
                        </a:rPr>
                        <a:t>6-9</a:t>
                      </a:r>
                      <a:endParaRPr lang="zh-CN" altLang="en-US" sz="1400" dirty="0">
                        <a:latin typeface="+mn-ea"/>
                        <a:ea typeface="+mn-ea"/>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mn-ea"/>
                          <a:ea typeface="+mn-ea"/>
                        </a:rPr>
                        <a:t>PH</a:t>
                      </a:r>
                      <a:r>
                        <a:rPr lang="zh-CN" altLang="en-US" sz="1400" dirty="0">
                          <a:latin typeface="+mn-ea"/>
                          <a:ea typeface="+mn-ea"/>
                        </a:rPr>
                        <a:t>值达到</a:t>
                      </a:r>
                      <a:r>
                        <a:rPr lang="en-US" altLang="zh-CN" sz="1400" dirty="0">
                          <a:latin typeface="+mn-ea"/>
                          <a:ea typeface="+mn-ea"/>
                        </a:rPr>
                        <a:t>6-9</a:t>
                      </a:r>
                      <a:r>
                        <a:rPr lang="zh-CN" altLang="en-US" sz="1400" dirty="0">
                          <a:latin typeface="+mn-ea"/>
                          <a:ea typeface="+mn-ea"/>
                        </a:rPr>
                        <a:t>，检测合格后排放</a:t>
                      </a: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mn-ea"/>
                          <a:ea typeface="+mn-ea"/>
                        </a:rPr>
                        <a:t>达标</a:t>
                      </a:r>
                    </a:p>
                  </a:txBody>
                  <a:tcPr anchor="ctr">
                    <a:solidFill>
                      <a:schemeClr val="accent2">
                        <a:lumMod val="60000"/>
                        <a:lumOff val="40000"/>
                      </a:schemeClr>
                    </a:solidFill>
                  </a:tcPr>
                </a:tc>
                <a:extLst>
                  <a:ext uri="{0D108BD9-81ED-4DB2-BD59-A6C34878D82A}">
                    <a16:rowId xmlns:a16="http://schemas.microsoft.com/office/drawing/2014/main" val="10004"/>
                  </a:ext>
                </a:extLst>
              </a:tr>
              <a:tr h="834151">
                <a:tc>
                  <a:txBody>
                    <a:bodyPr/>
                    <a:lstStyle/>
                    <a:p>
                      <a:pPr algn="ctr"/>
                      <a:r>
                        <a:rPr lang="en-US" altLang="zh-CN" sz="1400" dirty="0">
                          <a:latin typeface="+mn-ea"/>
                          <a:ea typeface="+mn-ea"/>
                        </a:rPr>
                        <a:t>5</a:t>
                      </a:r>
                      <a:endParaRPr lang="zh-CN" altLang="en-US" sz="1400" dirty="0">
                        <a:latin typeface="+mn-ea"/>
                        <a:ea typeface="+mn-ea"/>
                      </a:endParaRPr>
                    </a:p>
                  </a:txBody>
                  <a:tcPr anchor="ctr">
                    <a:solidFill>
                      <a:schemeClr val="accent2">
                        <a:lumMod val="40000"/>
                        <a:lumOff val="60000"/>
                      </a:schemeClr>
                    </a:solidFill>
                  </a:tcPr>
                </a:tc>
                <a:tc>
                  <a:txBody>
                    <a:bodyPr/>
                    <a:lstStyle/>
                    <a:p>
                      <a:pPr algn="ctr"/>
                      <a:r>
                        <a:rPr lang="zh-CN" altLang="en-US" sz="1400" dirty="0">
                          <a:latin typeface="+mn-ea"/>
                          <a:ea typeface="+mn-ea"/>
                        </a:rPr>
                        <a:t>烟气控制</a:t>
                      </a:r>
                    </a:p>
                  </a:txBody>
                  <a:tcPr anchor="ctr">
                    <a:solidFill>
                      <a:schemeClr val="accent2">
                        <a:lumMod val="40000"/>
                        <a:lumOff val="60000"/>
                      </a:schemeClr>
                    </a:solidFill>
                  </a:tcPr>
                </a:tc>
                <a:tc>
                  <a:txBody>
                    <a:bodyPr/>
                    <a:lstStyle/>
                    <a:p>
                      <a:pPr algn="ctr"/>
                      <a:r>
                        <a:rPr lang="zh-CN" altLang="en-US" sz="1400" dirty="0">
                          <a:latin typeface="+mn-ea"/>
                          <a:ea typeface="+mn-ea"/>
                        </a:rPr>
                        <a:t>工地无食堂，钢构焊接工厂集中加工，进出场车辆设备废气达到</a:t>
                      </a:r>
                      <a:r>
                        <a:rPr lang="zh-CN" altLang="en-US" sz="1400" baseline="0" dirty="0">
                          <a:latin typeface="+mn-ea"/>
                          <a:ea typeface="+mn-ea"/>
                        </a:rPr>
                        <a:t> 年检合格</a:t>
                      </a:r>
                      <a:endParaRPr lang="zh-CN" altLang="en-US" sz="1400" dirty="0">
                        <a:latin typeface="+mn-ea"/>
                        <a:ea typeface="+mn-ea"/>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mn-ea"/>
                          <a:ea typeface="+mn-ea"/>
                        </a:rPr>
                        <a:t>工地无食堂，钢构焊接工厂集中加工，进出场车辆设备废气达到</a:t>
                      </a:r>
                      <a:r>
                        <a:rPr lang="zh-CN" altLang="en-US" sz="1400" baseline="0" dirty="0">
                          <a:latin typeface="+mn-ea"/>
                          <a:ea typeface="+mn-ea"/>
                        </a:rPr>
                        <a:t> 年检合格</a:t>
                      </a:r>
                      <a:endParaRPr lang="zh-CN" altLang="en-US" sz="1400" dirty="0">
                        <a:latin typeface="+mn-ea"/>
                        <a:ea typeface="+mn-ea"/>
                      </a:endParaRP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mn-ea"/>
                          <a:ea typeface="+mn-ea"/>
                        </a:rPr>
                        <a:t>达标</a:t>
                      </a:r>
                    </a:p>
                  </a:txBody>
                  <a:tcPr anchor="ctr">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036483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6832B8A-99F0-0F48-85B1-B3A10F397B6F}"/>
              </a:ext>
            </a:extLst>
          </p:cNvPr>
          <p:cNvPicPr>
            <a:picLocks noChangeAspect="1"/>
          </p:cNvPicPr>
          <p:nvPr/>
        </p:nvPicPr>
        <p:blipFill>
          <a:blip r:embed="rId4"/>
          <a:stretch>
            <a:fillRect/>
          </a:stretch>
        </p:blipFill>
        <p:spPr>
          <a:xfrm>
            <a:off x="0" y="1"/>
            <a:ext cx="12192000" cy="6858000"/>
          </a:xfrm>
          <a:prstGeom prst="rect">
            <a:avLst/>
          </a:prstGeom>
        </p:spPr>
      </p:pic>
      <p:sp>
        <p:nvSpPr>
          <p:cNvPr id="12" name="矩形 11"/>
          <p:cNvSpPr/>
          <p:nvPr/>
        </p:nvSpPr>
        <p:spPr>
          <a:xfrm>
            <a:off x="3168740" y="1813344"/>
            <a:ext cx="5348605" cy="1014730"/>
          </a:xfrm>
          <a:prstGeom prst="rect">
            <a:avLst/>
          </a:prstGeom>
        </p:spPr>
        <p:txBody>
          <a:bodyPr wrap="square">
            <a:spAutoFit/>
          </a:bodyPr>
          <a:lstStyle/>
          <a:p>
            <a:pPr algn="r"/>
            <a:r>
              <a:rPr lang="zh-CN" altLang="en-US" sz="6000" dirty="0">
                <a:solidFill>
                  <a:schemeClr val="bg1"/>
                </a:solidFill>
                <a:latin typeface="字魂58号-创中黑" panose="00000500000000000000" pitchFamily="2" charset="-122"/>
                <a:ea typeface="字魂58号-创中黑" panose="00000500000000000000" pitchFamily="2" charset="-122"/>
                <a:sym typeface="字魂58号-创中黑" panose="00000500000000000000" pitchFamily="2" charset="-122"/>
              </a:rPr>
              <a:t>感谢您的观看</a:t>
            </a: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1" y="2254117"/>
            <a:ext cx="12272963" cy="4602480"/>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401</Words>
  <Application>Microsoft Office PowerPoint</Application>
  <PresentationFormat>宽屏</PresentationFormat>
  <Paragraphs>64</Paragraphs>
  <Slides>7</Slides>
  <Notes>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vt:i4>
      </vt:variant>
    </vt:vector>
  </HeadingPairs>
  <TitlesOfParts>
    <vt:vector size="12" baseType="lpstr">
      <vt:lpstr>iekie-Weilaiti</vt:lpstr>
      <vt:lpstr>微软雅黑</vt:lpstr>
      <vt:lpstr>字魂58号-创中黑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刘 伟</cp:lastModifiedBy>
  <cp:revision>59</cp:revision>
  <dcterms:created xsi:type="dcterms:W3CDTF">2019-06-19T02:08:00Z</dcterms:created>
  <dcterms:modified xsi:type="dcterms:W3CDTF">2021-05-10T17:12:29Z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